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1A2CD4-7B78-40ED-B2B1-AFDEBBE44D97}" type="datetimeFigureOut">
              <a:rPr lang="pl-PL" smtClean="0"/>
              <a:t>2016-01-31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EB6A13-E2E8-48BB-814D-F8B1AB634B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2CD4-7B78-40ED-B2B1-AFDEBBE44D97}" type="datetimeFigureOut">
              <a:rPr lang="pl-PL" smtClean="0"/>
              <a:t>2016-01-31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B6A13-E2E8-48BB-814D-F8B1AB634B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2CD4-7B78-40ED-B2B1-AFDEBBE44D97}" type="datetimeFigureOut">
              <a:rPr lang="pl-PL" smtClean="0"/>
              <a:t>2016-01-31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B6A13-E2E8-48BB-814D-F8B1AB634B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2CD4-7B78-40ED-B2B1-AFDEBBE44D97}" type="datetimeFigureOut">
              <a:rPr lang="pl-PL" smtClean="0"/>
              <a:t>2016-01-31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B6A13-E2E8-48BB-814D-F8B1AB634B1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2CD4-7B78-40ED-B2B1-AFDEBBE44D97}" type="datetimeFigureOut">
              <a:rPr lang="pl-PL" smtClean="0"/>
              <a:t>2016-01-31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B6A13-E2E8-48BB-814D-F8B1AB634B1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2CD4-7B78-40ED-B2B1-AFDEBBE44D97}" type="datetimeFigureOut">
              <a:rPr lang="pl-PL" smtClean="0"/>
              <a:t>2016-01-31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B6A13-E2E8-48BB-814D-F8B1AB634B14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2CD4-7B78-40ED-B2B1-AFDEBBE44D97}" type="datetimeFigureOut">
              <a:rPr lang="pl-PL" smtClean="0"/>
              <a:t>2016-01-31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B6A13-E2E8-48BB-814D-F8B1AB634B1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2CD4-7B78-40ED-B2B1-AFDEBBE44D97}" type="datetimeFigureOut">
              <a:rPr lang="pl-PL" smtClean="0"/>
              <a:t>2016-01-31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B6A13-E2E8-48BB-814D-F8B1AB634B14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A2CD4-7B78-40ED-B2B1-AFDEBBE44D97}" type="datetimeFigureOut">
              <a:rPr lang="pl-PL" smtClean="0"/>
              <a:t>2016-01-31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B6A13-E2E8-48BB-814D-F8B1AB634B1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1A2CD4-7B78-40ED-B2B1-AFDEBBE44D97}" type="datetimeFigureOut">
              <a:rPr lang="pl-PL" smtClean="0"/>
              <a:t>2016-01-31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EB6A13-E2E8-48BB-814D-F8B1AB634B1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1A2CD4-7B78-40ED-B2B1-AFDEBBE44D97}" type="datetimeFigureOut">
              <a:rPr lang="pl-PL" smtClean="0"/>
              <a:t>2016-01-31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EB6A13-E2E8-48BB-814D-F8B1AB634B14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1A2CD4-7B78-40ED-B2B1-AFDEBBE44D97}" type="datetimeFigureOut">
              <a:rPr lang="pl-PL" smtClean="0"/>
              <a:t>2016-01-31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EB6A13-E2E8-48BB-814D-F8B1AB634B1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200" dirty="0" smtClean="0"/>
              <a:t>WYWIAD</a:t>
            </a:r>
            <a:br>
              <a:rPr lang="pl-PL" sz="3200" dirty="0" smtClean="0"/>
            </a:br>
            <a:r>
              <a:rPr lang="pl-PL" sz="3200" dirty="0" smtClean="0"/>
              <a:t>na podstawie </a:t>
            </a:r>
            <a:r>
              <a:rPr lang="pl-PL" sz="3200" i="1" dirty="0" smtClean="0"/>
              <a:t>Prasowe gatunki dziennikarskie, </a:t>
            </a:r>
            <a:r>
              <a:rPr lang="pl-PL" sz="3200" dirty="0" err="1" smtClean="0"/>
              <a:t>Wolny-Zmorzyński</a:t>
            </a:r>
            <a:r>
              <a:rPr lang="pl-PL" sz="3200" dirty="0" smtClean="0"/>
              <a:t>, Kaliszewski, Snopek i Furman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u="sng" dirty="0" smtClean="0"/>
              <a:t>Partner-uczeń: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Przyjmuje się zwykle w interakcji z rozmówcą będącym wielkim autorytetem w dziedzinie,  której rozmowa dotyczy, bądź też postacią o wybitnych, niekwestionowanych zasługach, bądź przedstawicielem wysokich władz, ale też w sytuacji, gdy nie można mu takich atutów przypisać lub są ( były) one jego udziałem w jedynie ograniczonym zakresie, ale on sam jest człowiekiem apodyktycznym, wyniosłym czy nawet aroganckim, a mimo to cennym  z jakiś względów.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Role dziennikarza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 smtClean="0"/>
              <a:t>Partner-uczeń: (c.d.)</a:t>
            </a:r>
          </a:p>
          <a:p>
            <a:pPr algn="just">
              <a:buNone/>
            </a:pPr>
            <a:r>
              <a:rPr lang="pl-PL" b="1" u="sng" dirty="0" smtClean="0"/>
              <a:t>Dziennikarz </a:t>
            </a:r>
            <a:r>
              <a:rPr lang="pl-PL" dirty="0" smtClean="0"/>
              <a:t>wciela się wówczas w rolę człowieka ogromnie zainteresowanego, a przy tym życzliwego, rozumiejącego racje rozmówcy ( ze względu na chęć pozyskania zaufania interlokutora i skłonienie go do wypowiedzi, także w kwestiach dlań drażliwych)</a:t>
            </a:r>
            <a:endParaRPr lang="pl-PL" b="1" u="sng" dirty="0" smtClean="0"/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Role dziennikarza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u="sng" dirty="0" smtClean="0"/>
              <a:t>Partner-ekspert: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Ma zastosowanie wyłącznie w merytorycznej rozmowie z innym ekspertem, będącym w niektórych przypadkach autorytetem najwyższej klasy.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Dziennikarz, dzięki gruntownemu przygotowaniu i predyspozycjom intelektualnym, dotrzymuje kroku rozmówcy w kwestiach merytorycznych, określa własne stanowisko, wchodzi w spór. 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Dziennikarz zarówno góruje nad swym partnerem, jak i mu ustępuje.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Role dziennikarza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 smtClean="0"/>
              <a:t>Dziennikarz-powiernik;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/>
              <a:t>Jego zadaniem jest otwarcie rozmówcy, empatyczne skłonienie go do szczerych, niekiedy intymnych zwierzeń, do snucia opowieści na temat swego życia.</a:t>
            </a:r>
          </a:p>
          <a:p>
            <a:pPr algn="just">
              <a:buFont typeface="Wingdings" pitchFamily="2" charset="2"/>
              <a:buChar char="q"/>
            </a:pPr>
            <a:r>
              <a:rPr lang="pl-PL" dirty="0" smtClean="0"/>
              <a:t>W tym celu musi niezwykle umiejętnie i z wyczuciem, za pomocą krótkich pytań, wtrąconych zdań, okazywać zainteresowanie i zrozumienie, a w szczególnych sytuacjach – także dyskretne współczucie.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Role dziennikarza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 smtClean="0"/>
              <a:t>Partner-kolega: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Wymienia ze swym rozmówcą poglądy, raczej z nim konwersuje niż tylko traktuje go jako źródło atrakcyjnych bądź z innych względów pożądanych treści. Wywiad</a:t>
            </a:r>
            <a:r>
              <a:rPr lang="pl-PL" i="1" dirty="0" smtClean="0"/>
              <a:t> grawituje </a:t>
            </a:r>
            <a:r>
              <a:rPr lang="pl-PL" dirty="0" smtClean="0"/>
              <a:t>k</a:t>
            </a:r>
            <a:r>
              <a:rPr lang="pl-PL" dirty="0" smtClean="0"/>
              <a:t>u rozmowie.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Role dziennikarza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Retrospektywne;</a:t>
            </a:r>
          </a:p>
          <a:p>
            <a:r>
              <a:rPr lang="pl-PL" dirty="0" smtClean="0"/>
              <a:t>Współczesne;</a:t>
            </a:r>
          </a:p>
          <a:p>
            <a:r>
              <a:rPr lang="pl-PL" dirty="0" smtClean="0"/>
              <a:t>Prognostyczne;</a:t>
            </a:r>
          </a:p>
          <a:p>
            <a:r>
              <a:rPr lang="pl-PL" dirty="0" smtClean="0"/>
              <a:t>Aktualne </a:t>
            </a:r>
            <a:r>
              <a:rPr lang="pl-PL" i="1" dirty="0" smtClean="0"/>
              <a:t>ad </a:t>
            </a:r>
            <a:r>
              <a:rPr lang="pl-PL" i="1" dirty="0" err="1" smtClean="0"/>
              <a:t>personam</a:t>
            </a:r>
            <a:r>
              <a:rPr lang="pl-PL" i="1" dirty="0" smtClean="0"/>
              <a:t>;</a:t>
            </a:r>
          </a:p>
          <a:p>
            <a:r>
              <a:rPr lang="pl-PL" smtClean="0"/>
              <a:t>Abstrakcyjne;</a:t>
            </a:r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tematyczny wywiadów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Dialog dziennikarza z </a:t>
            </a:r>
            <a:r>
              <a:rPr lang="pl-PL" b="1" dirty="0" smtClean="0"/>
              <a:t>interlokutorem</a:t>
            </a:r>
            <a:r>
              <a:rPr lang="pl-PL" dirty="0" smtClean="0"/>
              <a:t> dobranym według określonych kryteriów.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Jakich?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Dialog sokratyczny, platoński, arystotelesowski;</a:t>
            </a:r>
          </a:p>
          <a:p>
            <a:r>
              <a:rPr lang="pl-PL" dirty="0" smtClean="0"/>
              <a:t>Dialogi filozoficzne – Berkeley, Hume;</a:t>
            </a:r>
          </a:p>
          <a:p>
            <a:r>
              <a:rPr lang="pl-PL" dirty="0" smtClean="0"/>
              <a:t>Dramat – forma podawcza;</a:t>
            </a:r>
          </a:p>
          <a:p>
            <a:r>
              <a:rPr lang="pl-PL" dirty="0" smtClean="0"/>
              <a:t>Pierwszy wywiad dziennikarski- 1835 r. rozmowa dziennikarza </a:t>
            </a:r>
            <a:r>
              <a:rPr lang="pl-PL" dirty="0" err="1" smtClean="0"/>
              <a:t>Genneta</a:t>
            </a:r>
            <a:r>
              <a:rPr lang="pl-PL" dirty="0" smtClean="0"/>
              <a:t> z poczmistrzem z Buffalo na łamach </a:t>
            </a:r>
            <a:r>
              <a:rPr lang="pl-PL" i="1" dirty="0" smtClean="0"/>
              <a:t>New </a:t>
            </a:r>
            <a:r>
              <a:rPr lang="pl-PL" i="1" dirty="0" err="1" smtClean="0"/>
              <a:t>Yorker</a:t>
            </a:r>
            <a:r>
              <a:rPr lang="pl-PL" i="1" dirty="0" smtClean="0"/>
              <a:t> Herald;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Historia gatunku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Wszystkie funkcje reżyserskie i autorskie pełni dziennikarz, choć pozostaje w cieniu swego rozmówcy;</a:t>
            </a:r>
          </a:p>
          <a:p>
            <a:r>
              <a:rPr lang="pl-PL" dirty="0" smtClean="0"/>
              <a:t>Dziennikarz </a:t>
            </a:r>
            <a:r>
              <a:rPr lang="pl-PL" b="1" dirty="0" smtClean="0"/>
              <a:t>prowadzi</a:t>
            </a:r>
            <a:r>
              <a:rPr lang="pl-PL" dirty="0" smtClean="0"/>
              <a:t> rozmowę, wyznacza jej ton, styl i określa tematykę;</a:t>
            </a:r>
          </a:p>
          <a:p>
            <a:r>
              <a:rPr lang="pl-PL" dirty="0" smtClean="0"/>
              <a:t>Inicjatywa należy zatem do dziennikarza, który zmierza do uzyskania odpowiedzi, które uznaje za interesujące lub istotne;</a:t>
            </a:r>
          </a:p>
          <a:p>
            <a:r>
              <a:rPr lang="pl-PL" dirty="0" smtClean="0"/>
              <a:t>Wywiad to rozmowa z interlokutorem ,</a:t>
            </a:r>
            <a:br>
              <a:rPr lang="pl-PL" dirty="0" smtClean="0"/>
            </a:br>
            <a:r>
              <a:rPr lang="pl-PL" b="1" dirty="0" smtClean="0"/>
              <a:t>ale i zdobywanie informacji </a:t>
            </a:r>
            <a:r>
              <a:rPr lang="pl-PL" dirty="0" smtClean="0"/>
              <a:t>na drodze akcji wywiadowczej, w tym rozmowa z </a:t>
            </a:r>
            <a:r>
              <a:rPr lang="pl-PL" i="1" dirty="0" smtClean="0"/>
              <a:t>tajnym źródłem</a:t>
            </a:r>
            <a:r>
              <a:rPr lang="pl-PL" dirty="0" smtClean="0"/>
              <a:t> czy </a:t>
            </a:r>
            <a:r>
              <a:rPr lang="pl-PL" i="1" dirty="0" smtClean="0"/>
              <a:t>współpracownikiem.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Charakterystyka wywiadu prasowego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Rozmowie towarzyszy </a:t>
            </a:r>
            <a:r>
              <a:rPr lang="pl-PL" i="1" dirty="0" smtClean="0"/>
              <a:t>świadek;</a:t>
            </a:r>
          </a:p>
          <a:p>
            <a:r>
              <a:rPr lang="pl-PL" dirty="0" smtClean="0"/>
              <a:t>Rozmówca jest reprezentantem grupy obecnej przy rozmowie;</a:t>
            </a:r>
          </a:p>
          <a:p>
            <a:r>
              <a:rPr lang="pl-PL" dirty="0" smtClean="0"/>
              <a:t>Dziennikarz przeprowadza wywiad jednocześnie z dwoma, trzema bądź wieloma rozmówcami;</a:t>
            </a:r>
          </a:p>
          <a:p>
            <a:r>
              <a:rPr lang="pl-PL" dirty="0" smtClean="0"/>
              <a:t>Rozmówca jest przepytywany przez dwóch lub trzech dziennikarzy.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Klasyczna forma wywiadu i jej modyfikacje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Dobierani według następujących kryteriów: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Kompetencja;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Osobowość;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Funkcja/stanowisko;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Niezwykłość;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Zwyczajność;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Popularność.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</a:t>
            </a:r>
            <a:r>
              <a:rPr lang="pl-PL" dirty="0" smtClean="0"/>
              <a:t>ypy rozmówców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 wywiadzie równo istotne, co treści merytoryczne, a nawet istotniejsze od nich, jest to, </a:t>
            </a:r>
            <a:r>
              <a:rPr lang="pl-PL" b="1" u="sng" dirty="0" smtClean="0"/>
              <a:t>kto i w jaki sposób </a:t>
            </a:r>
            <a:r>
              <a:rPr lang="pl-PL" dirty="0" smtClean="0"/>
              <a:t>je przekazuje.</a:t>
            </a:r>
          </a:p>
          <a:p>
            <a:pPr algn="just"/>
            <a:r>
              <a:rPr lang="pl-PL" dirty="0" smtClean="0"/>
              <a:t>Kryterium doboru interlokutora.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Typy rozmówców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u="sng" dirty="0" smtClean="0"/>
              <a:t>Śledczy/demaskator: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Może wskazywać pewne tropy i w ten sposób inicjować ścieżkę prawna w dochodzeniu do prawdy;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Wywiady ze świadkami koronnymi;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Dziennikarzowi winna towarzyszyć empatia profesjonalna, dzięki której będzie mógł zmotywować rozmówcę do mówienia prawdy.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Rola ta łączy się niekiedy z postawą agresywną: D. bombarduje pytaniami, przerywa, łapie za słówka, dociska do muru…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Role dziennikarza przeprowadzającego wywiad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u="sng" dirty="0" smtClean="0"/>
              <a:t>Pośrednika-pomocnika:</a:t>
            </a:r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Wywiad ma z założenia funkcję </a:t>
            </a:r>
            <a:r>
              <a:rPr lang="pl-PL" b="1" dirty="0" smtClean="0"/>
              <a:t>informacyjną, </a:t>
            </a:r>
            <a:r>
              <a:rPr lang="pl-PL" dirty="0" smtClean="0"/>
              <a:t>czy wręcz </a:t>
            </a:r>
            <a:r>
              <a:rPr lang="pl-PL" b="1" dirty="0" smtClean="0"/>
              <a:t>interwencyjną</a:t>
            </a:r>
            <a:r>
              <a:rPr lang="pl-PL" dirty="0" smtClean="0"/>
              <a:t> – interlokutorem jest osoba w jakiś sposób przez kogoś pokrzywdzona, a dziennikarz jawi się jako rzecznik jej interesów, szerzej, zasad moralnych, ładu społecznego.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Role dziennikarza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599</Words>
  <Application>Microsoft Office PowerPoint</Application>
  <PresentationFormat>Pokaz na ekranie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Hol</vt:lpstr>
      <vt:lpstr>WYWIAD na podstawie Prasowe gatunki dziennikarskie, Wolny-Zmorzyński, Kaliszewski, Snopek i Furman</vt:lpstr>
      <vt:lpstr>Definicja</vt:lpstr>
      <vt:lpstr>Historia gatunku</vt:lpstr>
      <vt:lpstr>Charakterystyka wywiadu prasowego</vt:lpstr>
      <vt:lpstr>Klasyczna forma wywiadu i jej modyfikacje</vt:lpstr>
      <vt:lpstr>Typy rozmówców</vt:lpstr>
      <vt:lpstr>Typy rozmówców</vt:lpstr>
      <vt:lpstr>Role dziennikarza przeprowadzającego wywiad</vt:lpstr>
      <vt:lpstr>Role dziennikarza</vt:lpstr>
      <vt:lpstr>Role dziennikarza</vt:lpstr>
      <vt:lpstr>Role dziennikarza</vt:lpstr>
      <vt:lpstr>Role dziennikarza</vt:lpstr>
      <vt:lpstr>Role dziennikarza</vt:lpstr>
      <vt:lpstr>Role dziennikarza</vt:lpstr>
      <vt:lpstr>Zakres tematyczny wywiadów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WYWIAD na podstawie Prasowe gatunki dziennikarskie, Wolny-Zmorzyński, Kaliszewski, Snopek i Furman</dc:title>
  <dc:creator>Ania Szkopek</dc:creator>
  <cp:lastModifiedBy>Ania Szkopek</cp:lastModifiedBy>
  <cp:revision>22</cp:revision>
  <dcterms:created xsi:type="dcterms:W3CDTF">2016-01-31T13:15:48Z</dcterms:created>
  <dcterms:modified xsi:type="dcterms:W3CDTF">2016-01-31T14:04:43Z</dcterms:modified>
</cp:coreProperties>
</file>