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ink/ink1.xml" ContentType="application/inkml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8" r:id="rId42"/>
    <p:sldId id="299" r:id="rId43"/>
    <p:sldId id="300" r:id="rId44"/>
    <p:sldId id="302" r:id="rId45"/>
    <p:sldId id="297" r:id="rId46"/>
    <p:sldId id="301" r:id="rId47"/>
    <p:sldId id="303" r:id="rId48"/>
    <p:sldId id="296" r:id="rId49"/>
  </p:sldIdLst>
  <p:sldSz cx="9144000" cy="5143500" type="screen16x9"/>
  <p:notesSz cx="6858000" cy="9144000"/>
  <p:embeddedFontLst>
    <p:embeddedFont>
      <p:font typeface="Lato" panose="020B0604020202020204" charset="-18"/>
      <p:regular r:id="rId51"/>
      <p:bold r:id="rId52"/>
      <p:italic r:id="rId53"/>
      <p:boldItalic r:id="rId54"/>
    </p:embeddedFont>
    <p:embeddedFont>
      <p:font typeface="Raleway" panose="020B0604020202020204" charset="-18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2C2456-8ED1-31E3-2953-6107E1597654}" v="170" dt="2020-05-28T17:28:23.379"/>
    <p1510:client id="{912ED69A-42FF-93C5-9462-3ABD750D7FE3}" v="345" dt="2020-05-28T16:54:08.140"/>
    <p1510:client id="{E2CBC5FB-6BDC-EC2E-9B31-A3ECECB2E343}" v="289" dt="2020-05-29T13:23:34.9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6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8T16:54:48.7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11880 3900 16383 0 0,'0'-21'0'0'0,"42"21"0"0"0,-1 0 0 0 0,-20 0 0 0 0,21 0 0 0 0,0 0 0 0 0,-21 0 0 0 0,20 0 0 0 0,-20 0 0 0 0,0 0 0 0 0,21 0 0 0 0,0 0 0 0 0,-21 0 0 0 0,0 0 0 0 0,-1 0 0 0 0,1 0 0 0 0,0 0 0 0 0,21 0 0 0 0,0 0 0 0 0,-21 0 0 0 0,0 0 0 0 0,-1 0 0 0 0,1 0 0 0 0,0 0 0 0 0,0 0 0 0 0,0 21 0 0 0,21-21 0 0 0,-21 0 0 0 0,41 0 0 0 0,1 0 0 0 0,-42 0 0 0 0,21 0 0 0 0,-21 0 0 0 0,-1 0 0 0 0,1 0 0 0 0,0 21 0 0 0,0-21 0 0 0,21 0 0 0 0,0 0 0 0 0,-1 20 0 0 0,-20-20 0 0 0,0 0 0 0 0,-21 0-16383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b9a0b074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b9a0b074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814cf7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814cf7d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cb9a0b07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cb9a0b07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23630543_5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23630543_5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e965474a9_3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e965474a9_3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24b483b3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24b483b3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b9a0b074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cb9a0b074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24b483b3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24b483b3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724b483b3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724b483b3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24b483b3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724b483b3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5b15f0a3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5b15f0a3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24b483b3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724b483b32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24b483b32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24b483b32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24b483b32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24b483b32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24b483b3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24b483b32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24b483b32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724b483b32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24b483b3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724b483b3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24b483b3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24b483b32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24b483b3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724b483b3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24b483b3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24b483b32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24b483b32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724b483b32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24b483b32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724b483b32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724b483b32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724b483b32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724b483b32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724b483b32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724b483b3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724b483b3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4b483b32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24b483b32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724b483b32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724b483b32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724b483b3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724b483b3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724b483b3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724b483b3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24b483b32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24b483b32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724b483b32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724b483b32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24b483b32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24b483b32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724b483b32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724b483b32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724b483b32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724b483b32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075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24b483b3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724b483b3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03467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24b483b32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724b483b32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3497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cb9a0b074_1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cb9a0b074_1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965474a9_3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965474a9_3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965474a9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965474a9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23cb4ec9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23cb4ec9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cb9a0b07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cb9a0b07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p.csw2020.com.pl/api/resources/content/file-50d63f09-a931-4c6e-800e-c1236f375d83" TargetMode="External"/><Relationship Id="rId3" Type="http://schemas.openxmlformats.org/officeDocument/2006/relationships/image" Target="../media/image3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5.pn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hyperlink" Target="https://p.csw2020.com.pl/api/resources/content/file-e3f0a1be-ea47-4fe7-8398-055a2019f45d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Relationship Id="rId9" Type="http://schemas.openxmlformats.org/officeDocument/2006/relationships/hyperlink" Target="https://p.csw2020.com.pl/api/resources/content/file-66a7952e-301c-483a-bd93-ccda970fed95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hyperlink" Target="https://p.csw2020.com.pl/api/resources/content/file-304d898c-ad7f-4318-a3e0-aba536290ecf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.xml"/><Relationship Id="rId10" Type="http://schemas.openxmlformats.org/officeDocument/2006/relationships/image" Target="../media/image76.jpeg"/><Relationship Id="rId9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.csw2020.com.pl/api/resources/content/file-1d6119b8-4ae4-4286-a8c7-0769eb2ee516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2550750" y="110757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Uczniowskie Laboratoria Informatyczne</a:t>
            </a:r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Szkoła Podstawowa im. Władysława Bartkowiaka w Jutrosinie</a:t>
            </a:r>
            <a:endParaRPr sz="2400" b="1"/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8425" y="557550"/>
            <a:ext cx="1951975" cy="63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250" y="1193325"/>
            <a:ext cx="2085467" cy="1926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2" name="bensound-ukulele">
            <a:hlinkClick r:id="" action="ppaction://media"/>
            <a:extLst>
              <a:ext uri="{FF2B5EF4-FFF2-40B4-BE49-F238E27FC236}">
                <a16:creationId xmlns:a16="http://schemas.microsoft.com/office/drawing/2014/main" id="{E13D40DF-E743-4565-AD70-8D9B49ECA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277" y="3150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6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 descr="Notatka przyklejona do slajdu kawałkiem taśmy klejącej"/>
          <p:cNvPicPr preferRelativeResize="0"/>
          <p:nvPr/>
        </p:nvPicPr>
        <p:blipFill rotWithShape="1">
          <a:blip r:embed="rId4">
            <a:alphaModFix/>
          </a:blip>
          <a:srcRect l="9244" t="5926" r="2118" b="10011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/>
        </p:nvSpPr>
        <p:spPr>
          <a:xfrm>
            <a:off x="2855550" y="687400"/>
            <a:ext cx="44847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“Gdzie żyją misie?</a:t>
            </a:r>
            <a:endParaRPr sz="3000" b="1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2" name="Google Shape;162;p22"/>
          <p:cNvSpPr txBox="1">
            <a:spLocks noGrp="1"/>
          </p:cNvSpPr>
          <p:nvPr>
            <p:ph type="body" idx="4294967295"/>
          </p:nvPr>
        </p:nvSpPr>
        <p:spPr>
          <a:xfrm>
            <a:off x="2855550" y="1377480"/>
            <a:ext cx="34329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>
                <a:latin typeface="Raleway"/>
                <a:ea typeface="Raleway"/>
                <a:cs typeface="Raleway"/>
                <a:sym typeface="Raleway"/>
              </a:rPr>
              <a:t>Pracując na platformie LearningApps dowiedzieliśmy się, gdzie i jakie żyją Misie?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000"/>
              </a:spcAft>
              <a:buNone/>
            </a:pP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300" y="929626"/>
            <a:ext cx="1721250" cy="14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8450" y="1117250"/>
            <a:ext cx="2853406" cy="14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34725" y="2528475"/>
            <a:ext cx="4391026" cy="245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293825" y="1308000"/>
            <a:ext cx="81186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Kodowanie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to świetna zabawa</a:t>
            </a:r>
            <a:endParaRPr/>
          </a:p>
        </p:txBody>
      </p:sp>
      <p:grpSp>
        <p:nvGrpSpPr>
          <p:cNvPr id="172" name="Google Shape;172;p23"/>
          <p:cNvGrpSpPr/>
          <p:nvPr/>
        </p:nvGrpSpPr>
        <p:grpSpPr>
          <a:xfrm>
            <a:off x="6610020" y="2464062"/>
            <a:ext cx="2637648" cy="1918704"/>
            <a:chOff x="6659489" y="395363"/>
            <a:chExt cx="2212050" cy="2543351"/>
          </a:xfrm>
        </p:grpSpPr>
        <p:pic>
          <p:nvPicPr>
            <p:cNvPr id="173" name="Google Shape;173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59489" y="433720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23" descr="Notatka przyklejona do slajdu kawałkiem taśmy klejącej"/>
            <p:cNvPicPr preferRelativeResize="0"/>
            <p:nvPr/>
          </p:nvPicPr>
          <p:blipFill rotWithShape="1">
            <a:blip r:embed="rId5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23"/>
            <p:cNvSpPr txBox="1"/>
            <p:nvPr/>
          </p:nvSpPr>
          <p:spPr>
            <a:xfrm>
              <a:off x="6944808" y="684216"/>
              <a:ext cx="18399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Kodowanie w aplikacjach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pl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Dużym zainteresowaniem cieszyły się aplikacje Lighbot Hour oraz Bit by Bit</a:t>
              </a:r>
              <a:endParaRPr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283100" y="712150"/>
            <a:ext cx="8620500" cy="10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200"/>
              <a:t>Wybieramy nazwę grupy</a:t>
            </a:r>
            <a:endParaRPr sz="4200"/>
          </a:p>
        </p:txBody>
      </p:sp>
      <p:sp>
        <p:nvSpPr>
          <p:cNvPr id="181" name="Google Shape;181;p24"/>
          <p:cNvSpPr/>
          <p:nvPr/>
        </p:nvSpPr>
        <p:spPr>
          <a:xfrm>
            <a:off x="371775" y="1988900"/>
            <a:ext cx="2629500" cy="2244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4"/>
          <p:cNvSpPr/>
          <p:nvPr/>
        </p:nvSpPr>
        <p:spPr>
          <a:xfrm>
            <a:off x="3210432" y="1988900"/>
            <a:ext cx="2629500" cy="2244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4"/>
          <p:cNvSpPr/>
          <p:nvPr/>
        </p:nvSpPr>
        <p:spPr>
          <a:xfrm>
            <a:off x="6049089" y="1988900"/>
            <a:ext cx="2629500" cy="2244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6125275" y="2061900"/>
            <a:ext cx="2481600" cy="20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/>
              <a:t>Dokonujemy podsumowania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/>
              <a:t>Najwięcej osób zagłosowało na 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/>
              <a:t>CYFRODZIECIAKI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/>
          </a:p>
        </p:txBody>
      </p:sp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447975" y="2061900"/>
            <a:ext cx="2481600" cy="20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800"/>
              <a:t>Zbieramy pomysły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3284403" y="2108450"/>
            <a:ext cx="3048600" cy="20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400"/>
              <a:t>Wypełniamy ankietę online 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187" name="Google Shape;187;p24"/>
          <p:cNvSpPr txBox="1"/>
          <p:nvPr/>
        </p:nvSpPr>
        <p:spPr>
          <a:xfrm>
            <a:off x="283100" y="4490850"/>
            <a:ext cx="68751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CYFRODZIECIAKI</a:t>
            </a:r>
            <a:r>
              <a:rPr lang="pl" sz="1800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- TAK SIĘ NAZYWA NASZA DRUŻYNA</a:t>
            </a:r>
            <a:endParaRPr sz="1800" i="1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0150" y="2571750"/>
            <a:ext cx="1639824" cy="16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25" y="-35421"/>
            <a:ext cx="8985948" cy="505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/>
          <p:nvPr/>
        </p:nvSpPr>
        <p:spPr>
          <a:xfrm>
            <a:off x="5740375" y="160725"/>
            <a:ext cx="3252900" cy="2019300"/>
          </a:xfrm>
          <a:prstGeom prst="rect">
            <a:avLst/>
          </a:prstGeom>
          <a:solidFill>
            <a:srgbClr val="000000">
              <a:alpha val="7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body" idx="4294967295"/>
          </p:nvPr>
        </p:nvSpPr>
        <p:spPr>
          <a:xfrm>
            <a:off x="5740375" y="64650"/>
            <a:ext cx="3324600" cy="25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chemeClr val="dk1"/>
                </a:solidFill>
              </a:rPr>
              <a:t> 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b="1">
                <a:solidFill>
                  <a:schemeClr val="dk1"/>
                </a:solidFill>
              </a:rPr>
              <a:t>Tworzymy- kodujemy- animujemy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lt1"/>
                </a:solidFill>
              </a:rPr>
              <a:t>Tworzymy proste interaktywne gry w programie Sratch Jr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6"/>
          <p:cNvPicPr preferRelativeResize="0"/>
          <p:nvPr/>
        </p:nvPicPr>
        <p:blipFill rotWithShape="1">
          <a:blip r:embed="rId3">
            <a:alphaModFix/>
          </a:blip>
          <a:srcRect l="25028" r="25023"/>
          <a:stretch/>
        </p:blipFill>
        <p:spPr>
          <a:xfrm>
            <a:off x="75000" y="321475"/>
            <a:ext cx="4168402" cy="469437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>
            <a:spLocks noGrp="1"/>
          </p:cNvSpPr>
          <p:nvPr>
            <p:ph type="body" idx="1"/>
          </p:nvPr>
        </p:nvSpPr>
        <p:spPr>
          <a:xfrm>
            <a:off x="4832750" y="980400"/>
            <a:ext cx="4033800" cy="31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1">
                <a:solidFill>
                  <a:schemeClr val="dk1"/>
                </a:solidFill>
              </a:rPr>
              <a:t>O co chodzi z tym sąsiadem?</a:t>
            </a:r>
            <a:endParaRPr sz="3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800">
                <a:solidFill>
                  <a:srgbClr val="000000"/>
                </a:solidFill>
              </a:rPr>
              <a:t>Już wiemy, o jakich sąsiadów chodzi w naszym projekcie; jakie relacje powinny być nasze z każdym sąsiadem.</a:t>
            </a:r>
            <a:endParaRPr sz="18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800" b="1">
                <a:solidFill>
                  <a:srgbClr val="000000"/>
                </a:solidFill>
              </a:rPr>
              <a:t>Ze wszystkimi sąsiadami należy utrzymywać przyjazne stosunki, żyć w zgodzie, a jeśli pojawią się kwestie sporne rozwiązywać problemy.</a:t>
            </a:r>
            <a:endParaRPr sz="1800" b="1">
              <a:solidFill>
                <a:srgbClr val="000000"/>
              </a:solidFill>
            </a:endParaRPr>
          </a:p>
        </p:txBody>
      </p:sp>
      <p:grpSp>
        <p:nvGrpSpPr>
          <p:cNvPr id="202" name="Google Shape;202;p26"/>
          <p:cNvGrpSpPr/>
          <p:nvPr/>
        </p:nvGrpSpPr>
        <p:grpSpPr>
          <a:xfrm>
            <a:off x="134990" y="3224850"/>
            <a:ext cx="1686688" cy="1695575"/>
            <a:chOff x="6803275" y="1564565"/>
            <a:chExt cx="2212050" cy="2605771"/>
          </a:xfrm>
        </p:grpSpPr>
        <p:pic>
          <p:nvPicPr>
            <p:cNvPr id="203" name="Google Shape;203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1665342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26" descr="Notatka przyklejona do slajdu kawałkiem taśmy klejącej"/>
            <p:cNvPicPr preferRelativeResize="0"/>
            <p:nvPr/>
          </p:nvPicPr>
          <p:blipFill rotWithShape="1">
            <a:blip r:embed="rId5">
              <a:alphaModFix/>
            </a:blip>
            <a:srcRect l="9244" t="5926" r="2118" b="10011"/>
            <a:stretch/>
          </p:blipFill>
          <p:spPr>
            <a:xfrm rot="154826">
              <a:off x="7454991" y="1588621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26"/>
            <p:cNvSpPr txBox="1"/>
            <p:nvPr/>
          </p:nvSpPr>
          <p:spPr>
            <a:xfrm>
              <a:off x="7086308" y="1915827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Poznajemy sąsiadów Polski</a:t>
              </a:r>
              <a:r>
                <a:rPr lang="pl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endParaRPr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pl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w LearningApps</a:t>
              </a:r>
              <a:endParaRPr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>
            <a:spLocks noGrp="1"/>
          </p:cNvSpPr>
          <p:nvPr>
            <p:ph type="body" idx="1"/>
          </p:nvPr>
        </p:nvSpPr>
        <p:spPr>
          <a:xfrm>
            <a:off x="908850" y="625202"/>
            <a:ext cx="2187900" cy="1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800" b="1">
                <a:solidFill>
                  <a:srgbClr val="E69138"/>
                </a:solidFill>
              </a:rPr>
              <a:t>Poprzez zabawę poznaliśmy nazwy poszczególnych krajów oraz ich flagi narodowe</a:t>
            </a:r>
            <a:endParaRPr sz="1800" b="1">
              <a:solidFill>
                <a:srgbClr val="E69138"/>
              </a:solidFill>
            </a:endParaRPr>
          </a:p>
        </p:txBody>
      </p:sp>
      <p:pic>
        <p:nvPicPr>
          <p:cNvPr id="211" name="Google Shape;2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791" y="152400"/>
            <a:ext cx="4988810" cy="28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475" y="2522975"/>
            <a:ext cx="4451548" cy="250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9423" y="3111000"/>
            <a:ext cx="3342403" cy="188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 descr="Notatka przyklejona do slajdu kawałkiem taśmy klejącej"/>
          <p:cNvPicPr preferRelativeResize="0"/>
          <p:nvPr/>
        </p:nvPicPr>
        <p:blipFill rotWithShape="1">
          <a:blip r:embed="rId4">
            <a:alphaModFix/>
          </a:blip>
          <a:srcRect l="9244" t="5926" r="2118" b="10011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8"/>
          <p:cNvSpPr txBox="1"/>
          <p:nvPr/>
        </p:nvSpPr>
        <p:spPr>
          <a:xfrm>
            <a:off x="2962700" y="13838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Rysujemy flagę wybranego państwa-sąsiada Polski w programie Scratch Jr</a:t>
            </a:r>
            <a:endParaRPr sz="1800" b="1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1" name="Google Shape;221;p28"/>
          <p:cNvSpPr txBox="1">
            <a:spLocks noGrp="1"/>
          </p:cNvSpPr>
          <p:nvPr>
            <p:ph type="body" idx="4294967295"/>
          </p:nvPr>
        </p:nvSpPr>
        <p:spPr>
          <a:xfrm>
            <a:off x="2909125" y="1902550"/>
            <a:ext cx="34329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pl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Kodujemy  przejścia duszka będącego nazwą państwa do sceny z narysowaną flagą.</a:t>
            </a: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2" name="Google Shape;22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5052">
            <a:off x="306252" y="2927445"/>
            <a:ext cx="3185050" cy="179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800881">
            <a:off x="6359458" y="513089"/>
            <a:ext cx="2415732" cy="1358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Poznajemy Photona</a:t>
            </a:r>
            <a:endParaRPr/>
          </a:p>
        </p:txBody>
      </p:sp>
      <p:grpSp>
        <p:nvGrpSpPr>
          <p:cNvPr id="230" name="Google Shape;230;p29"/>
          <p:cNvGrpSpPr/>
          <p:nvPr/>
        </p:nvGrpSpPr>
        <p:grpSpPr>
          <a:xfrm>
            <a:off x="6610020" y="2464062"/>
            <a:ext cx="2637648" cy="1918704"/>
            <a:chOff x="6659489" y="395363"/>
            <a:chExt cx="2212050" cy="2543351"/>
          </a:xfrm>
        </p:grpSpPr>
        <p:pic>
          <p:nvPicPr>
            <p:cNvPr id="231" name="Google Shape;231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59489" y="433720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29" descr="Notatka przyklejona do slajdu kawałkiem taśmy klejącej"/>
            <p:cNvPicPr preferRelativeResize="0"/>
            <p:nvPr/>
          </p:nvPicPr>
          <p:blipFill rotWithShape="1">
            <a:blip r:embed="rId5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29"/>
            <p:cNvSpPr txBox="1"/>
            <p:nvPr/>
          </p:nvSpPr>
          <p:spPr>
            <a:xfrm>
              <a:off x="6944808" y="684216"/>
              <a:ext cx="18399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Powitanie Photona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pl" sz="1000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Wprowadzenie robota edukacyjnego jako środek dydaktyczny wdrażający do programowania</a:t>
              </a:r>
              <a:endParaRPr sz="1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endParaRPr sz="1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800"/>
                </a:spcBef>
                <a:spcAft>
                  <a:spcPts val="800"/>
                </a:spcAft>
                <a:buNone/>
              </a:pPr>
              <a:endParaRPr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>
            <a:spLocks noGrp="1"/>
          </p:cNvSpPr>
          <p:nvPr>
            <p:ph type="title"/>
          </p:nvPr>
        </p:nvSpPr>
        <p:spPr>
          <a:xfrm>
            <a:off x="117850" y="16759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Uczymy się poruszania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 b="0">
                <a:solidFill>
                  <a:srgbClr val="000000"/>
                </a:solidFill>
              </a:rPr>
              <a:t>Programujemy przez rysowanie palcem ścieżki. Nanosimy  akcję zmiany koloru i dżwięku.</a:t>
            </a:r>
            <a:endParaRPr sz="1400" b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 b="0">
                <a:solidFill>
                  <a:srgbClr val="000000"/>
                </a:solidFill>
              </a:rPr>
              <a:t> Wprowadzamy do programu Photon funkcji F1 i F2. Korzystamy z interakcji powiązanych z czujnikami: dotyku i dźwięku</a:t>
            </a:r>
            <a:endParaRPr sz="1400" b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400" b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</p:txBody>
      </p:sp>
      <p:sp>
        <p:nvSpPr>
          <p:cNvPr id="239" name="Google Shape;239;p30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8750" y="1246375"/>
            <a:ext cx="4832727" cy="27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325" y="2715551"/>
            <a:ext cx="4045199" cy="22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1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0" name="Google Shape;2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3;p42" descr="Obraz zawierający ptak&#10;&#10;Opis wygenerowany przy bardzo wysokim poziomie pewności">
            <a:extLst>
              <a:ext uri="{FF2B5EF4-FFF2-40B4-BE49-F238E27FC236}">
                <a16:creationId xmlns:a16="http://schemas.microsoft.com/office/drawing/2014/main" id="{E9FB97CB-C9E1-465C-830B-7F04224CFE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9276" y="3297558"/>
            <a:ext cx="1682587" cy="181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 descr="Obraz zawierający rysunek&#10;&#10;Opis wygenerowany przy bardzo wysokim poziomie pewności">
            <a:extLst>
              <a:ext uri="{FF2B5EF4-FFF2-40B4-BE49-F238E27FC236}">
                <a16:creationId xmlns:a16="http://schemas.microsoft.com/office/drawing/2014/main" id="{A71798A0-A74F-4D77-AF22-9B9996150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619" y="3927808"/>
            <a:ext cx="802106" cy="987593"/>
          </a:xfrm>
          <a:prstGeom prst="rect">
            <a:avLst/>
          </a:prstGeom>
        </p:spPr>
      </p:pic>
      <p:pic>
        <p:nvPicPr>
          <p:cNvPr id="4" name="Google Shape;354;p42" descr="Notatka przyklejona do slajdu kawałkiem taśmy klejącej">
            <a:extLst>
              <a:ext uri="{FF2B5EF4-FFF2-40B4-BE49-F238E27FC236}">
                <a16:creationId xmlns:a16="http://schemas.microsoft.com/office/drawing/2014/main" id="{AD83092F-D311-46EC-8DE5-3A883ED818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9244" t="5926" r="2118" b="10011"/>
          <a:stretch/>
        </p:blipFill>
        <p:spPr>
          <a:xfrm rot="154826">
            <a:off x="7660918" y="3184666"/>
            <a:ext cx="1184997" cy="3824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6B9ADC9-9414-4049-922C-6200EFA771CA}"/>
              </a:ext>
            </a:extLst>
          </p:cNvPr>
          <p:cNvSpPr txBox="1"/>
          <p:nvPr/>
        </p:nvSpPr>
        <p:spPr>
          <a:xfrm>
            <a:off x="7644564" y="3516229"/>
            <a:ext cx="117909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hlinkClick r:id="rId8"/>
              </a:rPr>
              <a:t>Poznajemy Photona</a:t>
            </a:r>
            <a:endParaRPr lang="pl-PL" b="1">
              <a:solidFill>
                <a:srgbClr val="0070C0"/>
              </a:solidFill>
              <a:hlinkClick r:id="rId8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 idx="4294967295"/>
          </p:nvPr>
        </p:nvSpPr>
        <p:spPr>
          <a:xfrm>
            <a:off x="452425" y="390675"/>
            <a:ext cx="75723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3600">
                <a:solidFill>
                  <a:schemeClr val="dk1"/>
                </a:solidFill>
              </a:rPr>
              <a:t>Kto jest uczestnikiem grupy projektowej? Jakie przyjęto kryteria?</a:t>
            </a: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4294967295"/>
          </p:nvPr>
        </p:nvSpPr>
        <p:spPr>
          <a:xfrm>
            <a:off x="166650" y="2137775"/>
            <a:ext cx="4750500" cy="30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 b="0">
                <a:latin typeface="Lato"/>
                <a:ea typeface="Lato"/>
                <a:cs typeface="Lato"/>
                <a:sym typeface="Lato"/>
              </a:rPr>
              <a:t>Udział w projekcie był w naszej szkole nagrodą dla uczniów za bardzo dobre wyniki w nauce</a:t>
            </a:r>
            <a:r>
              <a:rPr lang="pl" sz="1400" b="0" u="sng">
                <a:latin typeface="Lato"/>
                <a:ea typeface="Lato"/>
                <a:cs typeface="Lato"/>
                <a:sym typeface="Lato"/>
              </a:rPr>
              <a:t> lub</a:t>
            </a:r>
            <a:r>
              <a:rPr lang="pl" sz="1400" b="0">
                <a:latin typeface="Lato"/>
                <a:ea typeface="Lato"/>
                <a:cs typeface="Lato"/>
                <a:sym typeface="Lato"/>
              </a:rPr>
              <a:t> wzorową postawę. </a:t>
            </a:r>
            <a:endParaRPr sz="1400" b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 b="0">
                <a:latin typeface="Lato"/>
                <a:ea typeface="Lato"/>
                <a:cs typeface="Lato"/>
                <a:sym typeface="Lato"/>
              </a:rPr>
              <a:t>Kryteria doboru  grupy spowodowały, iż uczniowie czuli się wyróżnieni, co skutkowało  wysoką frekwencją i dużym zaangażowaniem. </a:t>
            </a:r>
            <a:endParaRPr sz="1400" b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400" b="0">
                <a:latin typeface="Lato"/>
                <a:ea typeface="Lato"/>
                <a:cs typeface="Lato"/>
                <a:sym typeface="Lato"/>
              </a:rPr>
              <a:t>Opinia wychowawców uczniów edukacji wczesnoszkolnej była kluczowa podczas kompletowania grupy projektowej.</a:t>
            </a:r>
            <a:endParaRPr sz="1400" b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5975" y="2207875"/>
            <a:ext cx="3982950" cy="2379825"/>
          </a:xfrm>
          <a:prstGeom prst="rect">
            <a:avLst/>
          </a:prstGeom>
          <a:noFill/>
          <a:ln>
            <a:noFill/>
          </a:ln>
          <a:effectLst>
            <a:outerShdw blurRad="185738" dist="323850" dir="1812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2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9" name="Google Shape;2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3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7" name="Google Shape;2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/>
          <p:nvPr/>
        </p:nvSpPr>
        <p:spPr>
          <a:xfrm>
            <a:off x="526800" y="975125"/>
            <a:ext cx="8090400" cy="1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Poznajemy sąsiadów Polski po ich konturach</a:t>
            </a:r>
            <a:endParaRPr sz="2400" b="1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4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6" name="Google Shape;2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4"/>
          <p:cNvSpPr txBox="1"/>
          <p:nvPr/>
        </p:nvSpPr>
        <p:spPr>
          <a:xfrm>
            <a:off x="975125" y="375050"/>
            <a:ext cx="5797200" cy="8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Czy Photon je rozpozna?</a:t>
            </a:r>
            <a:endParaRPr sz="3000" b="1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5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5"/>
          <p:cNvSpPr txBox="1">
            <a:spLocks noGrp="1"/>
          </p:cNvSpPr>
          <p:nvPr>
            <p:ph type="body" idx="2"/>
          </p:nvPr>
        </p:nvSpPr>
        <p:spPr>
          <a:xfrm>
            <a:off x="5957900" y="724200"/>
            <a:ext cx="2818500" cy="2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Pozdrowienia z wakacji - cyfrowa obróbka zdjęć</a:t>
            </a:r>
            <a:endParaRPr b="1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Przetwarzamy zdjęcia karaibskiej wyspy Dominika w programie Point 3D. Zdobywamy pierwsze i edytorskie doświadczenie graficzne poprzez tworzenie pocztówki z egzotycznych wakacji.</a:t>
            </a:r>
            <a:endParaRPr/>
          </a:p>
        </p:txBody>
      </p:sp>
      <p:pic>
        <p:nvPicPr>
          <p:cNvPr id="285" name="Google Shape;2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475" y="1357301"/>
            <a:ext cx="5443548" cy="306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>
            <a:spLocks noGrp="1"/>
          </p:cNvSpPr>
          <p:nvPr>
            <p:ph type="title"/>
          </p:nvPr>
        </p:nvSpPr>
        <p:spPr>
          <a:xfrm>
            <a:off x="0" y="1056375"/>
            <a:ext cx="31956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Szkoła pod palmami, czyli graficzne czary mary</a:t>
            </a:r>
            <a:endParaRPr sz="2400"/>
          </a:p>
        </p:txBody>
      </p:sp>
      <p:sp>
        <p:nvSpPr>
          <p:cNvPr id="291" name="Google Shape;291;p36"/>
          <p:cNvSpPr txBox="1">
            <a:spLocks noGrp="1"/>
          </p:cNvSpPr>
          <p:nvPr>
            <p:ph type="subTitle" idx="1"/>
          </p:nvPr>
        </p:nvSpPr>
        <p:spPr>
          <a:xfrm>
            <a:off x="265500" y="2735375"/>
            <a:ext cx="26919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Robimy zdjęcia za pomocą tabletów. Fotografujemy  budynek szkoły i otaczającej przestrzeni.</a:t>
            </a:r>
            <a:endParaRPr sz="1800"/>
          </a:p>
        </p:txBody>
      </p:sp>
      <p:sp>
        <p:nvSpPr>
          <p:cNvPr id="292" name="Google Shape;292;p3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3" name="Google Shape;293;p36"/>
          <p:cNvPicPr preferRelativeResize="0"/>
          <p:nvPr/>
        </p:nvPicPr>
        <p:blipFill rotWithShape="1">
          <a:blip r:embed="rId3">
            <a:alphaModFix/>
          </a:blip>
          <a:srcRect t="-9843" b="11900"/>
          <a:stretch/>
        </p:blipFill>
        <p:spPr>
          <a:xfrm>
            <a:off x="3208700" y="587125"/>
            <a:ext cx="5935309" cy="396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7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1" name="Google Shape;3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7"/>
          <p:cNvSpPr txBox="1"/>
          <p:nvPr/>
        </p:nvSpPr>
        <p:spPr>
          <a:xfrm>
            <a:off x="1425175" y="182150"/>
            <a:ext cx="61722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Wprowadzamy do zdjęć zmiany, które wiążą się z zaprezentowaniem pomysłu na nowe bardziej przyjazne nam uczniom otoczenie szkoły. </a:t>
            </a:r>
            <a:r>
              <a:rPr lang="pl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8"/>
          <p:cNvSpPr txBox="1">
            <a:spLocks noGrp="1"/>
          </p:cNvSpPr>
          <p:nvPr>
            <p:ph type="title"/>
          </p:nvPr>
        </p:nvSpPr>
        <p:spPr>
          <a:xfrm>
            <a:off x="319075" y="2936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Zróbmy sobie LEGOpsa!</a:t>
            </a:r>
            <a:endParaRPr/>
          </a:p>
        </p:txBody>
      </p:sp>
      <p:sp>
        <p:nvSpPr>
          <p:cNvPr id="308" name="Google Shape;308;p38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0" name="Google Shape;3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5" y="1994532"/>
            <a:ext cx="4310702" cy="242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8"/>
          <p:cNvPicPr preferRelativeResize="0"/>
          <p:nvPr/>
        </p:nvPicPr>
        <p:blipFill rotWithShape="1">
          <a:blip r:embed="rId4">
            <a:alphaModFix/>
          </a:blip>
          <a:srcRect l="24418" t="6539" r="-701" b="-6540"/>
          <a:stretch/>
        </p:blipFill>
        <p:spPr>
          <a:xfrm>
            <a:off x="5079225" y="196425"/>
            <a:ext cx="3443277" cy="25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9500" y="2852488"/>
            <a:ext cx="3837000" cy="215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Konstruujemy roboty za pomocą klocków LegoWeDo2.0, na podstawie podanego schematu. </a:t>
            </a:r>
            <a:endParaRPr sz="2400"/>
          </a:p>
        </p:txBody>
      </p:sp>
      <p:sp>
        <p:nvSpPr>
          <p:cNvPr id="318" name="Google Shape;318;p3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0" name="Google Shape;3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39"/>
          <p:cNvGrpSpPr/>
          <p:nvPr/>
        </p:nvGrpSpPr>
        <p:grpSpPr>
          <a:xfrm>
            <a:off x="6117013" y="106610"/>
            <a:ext cx="2212050" cy="2537076"/>
            <a:chOff x="6803275" y="395363"/>
            <a:chExt cx="2212050" cy="2537076"/>
          </a:xfrm>
        </p:grpSpPr>
        <p:pic>
          <p:nvPicPr>
            <p:cNvPr id="322" name="Google Shape;322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39" descr="Notatka przyklejona do slajdu kawałkiem taśmy klejącej"/>
            <p:cNvPicPr preferRelativeResize="0"/>
            <p:nvPr/>
          </p:nvPicPr>
          <p:blipFill rotWithShape="1">
            <a:blip r:embed="rId5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Google Shape;324;p39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pl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 Konstruujemy roboty za pomocą klocków LegoWeDo2.0, na podstawie podanego schematu.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0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2" name="Google Shape;33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38" y="96438"/>
            <a:ext cx="8801132" cy="4950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40"/>
          <p:cNvGrpSpPr/>
          <p:nvPr/>
        </p:nvGrpSpPr>
        <p:grpSpPr>
          <a:xfrm>
            <a:off x="6406337" y="353063"/>
            <a:ext cx="2212050" cy="1222109"/>
            <a:chOff x="6803275" y="395363"/>
            <a:chExt cx="2212050" cy="2537076"/>
          </a:xfrm>
        </p:grpSpPr>
        <p:pic>
          <p:nvPicPr>
            <p:cNvPr id="334" name="Google Shape;334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40" descr="Notatka przyklejona do slajdu kawałkiem taśmy klejącej"/>
            <p:cNvPicPr preferRelativeResize="0"/>
            <p:nvPr/>
          </p:nvPicPr>
          <p:blipFill rotWithShape="1">
            <a:blip r:embed="rId5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40"/>
            <p:cNvSpPr txBox="1"/>
            <p:nvPr/>
          </p:nvSpPr>
          <p:spPr>
            <a:xfrm>
              <a:off x="6944812" y="684230"/>
              <a:ext cx="1929000" cy="7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Podejmujemy próbę programowania robota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endParaRPr sz="1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1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1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4" name="Google Shape;34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6825"/>
            <a:ext cx="8829676" cy="49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3;p42" descr="Obraz zawierający ptak&#10;&#10;Opis wygenerowany przy bardzo wysokim poziomie pewności">
            <a:extLst>
              <a:ext uri="{FF2B5EF4-FFF2-40B4-BE49-F238E27FC236}">
                <a16:creationId xmlns:a16="http://schemas.microsoft.com/office/drawing/2014/main" id="{97A0F458-14F1-4602-8000-85A10C76720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3132" y="2658381"/>
            <a:ext cx="1682586" cy="210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4;p42" descr="Notatka przyklejona do slajdu kawałkiem taśmy klejącej">
            <a:extLst>
              <a:ext uri="{FF2B5EF4-FFF2-40B4-BE49-F238E27FC236}">
                <a16:creationId xmlns:a16="http://schemas.microsoft.com/office/drawing/2014/main" id="{12018676-FFF5-46D4-BB9E-6601F591A9A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244" t="5926" r="2118" b="10011"/>
          <a:stretch/>
        </p:blipFill>
        <p:spPr>
          <a:xfrm rot="154826">
            <a:off x="7113677" y="2443915"/>
            <a:ext cx="1350431" cy="54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4" descr="Obraz zawierający rysunek&#10;&#10;Opis wygenerowany przy bardzo wysokim poziomie pewności">
            <a:extLst>
              <a:ext uri="{FF2B5EF4-FFF2-40B4-BE49-F238E27FC236}">
                <a16:creationId xmlns:a16="http://schemas.microsoft.com/office/drawing/2014/main" id="{116BBCFB-F700-42AC-9907-90226244C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513" y="3551823"/>
            <a:ext cx="847224" cy="105527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122826E-41E5-4136-8856-824868BD8C16}"/>
              </a:ext>
            </a:extLst>
          </p:cNvPr>
          <p:cNvSpPr txBox="1"/>
          <p:nvPr/>
        </p:nvSpPr>
        <p:spPr>
          <a:xfrm>
            <a:off x="7073064" y="2944730"/>
            <a:ext cx="126181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hlinkClick r:id="rId7"/>
              </a:rPr>
              <a:t>Przygoda z klockami Lego WeDo</a:t>
            </a:r>
            <a:endParaRPr lang="pl-PL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 descr="Notatka przyklejona do slajdu kawałkiem taśmy klejącej"/>
          <p:cNvPicPr preferRelativeResize="0"/>
          <p:nvPr/>
        </p:nvPicPr>
        <p:blipFill rotWithShape="1">
          <a:blip r:embed="rId4">
            <a:alphaModFix/>
          </a:blip>
          <a:srcRect l="9244" t="5926" r="2118" b="10011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2855550" y="758822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Znam swojego sąsiada</a:t>
            </a:r>
            <a:endParaRPr sz="2400" b="1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4294967295"/>
          </p:nvPr>
        </p:nvSpPr>
        <p:spPr>
          <a:xfrm>
            <a:off x="2583650" y="1377475"/>
            <a:ext cx="37047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>
                <a:latin typeface="Raleway"/>
                <a:ea typeface="Raleway"/>
                <a:cs typeface="Raleway"/>
                <a:sym typeface="Raleway"/>
              </a:rPr>
              <a:t>Podczas realizacji projektu założono cele: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pl" sz="1400"/>
              <a:t>poznanie sąsiadów Polski</a:t>
            </a:r>
            <a:endParaRPr sz="140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pl" sz="1400"/>
              <a:t>prezentowanie efektów pracy na forum- nabywanie umiejętności przydatnych życiu  poprzez naukę programowania, ćwiczenie spostrzegawczości, logicznego myślenia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pl" sz="1400"/>
              <a:t>czerpanie wiedzy z Internetu 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2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2"/>
          <p:cNvSpPr txBox="1">
            <a:spLocks noGrp="1"/>
          </p:cNvSpPr>
          <p:nvPr>
            <p:ph type="body" idx="2"/>
          </p:nvPr>
        </p:nvSpPr>
        <p:spPr>
          <a:xfrm>
            <a:off x="4696475" y="627750"/>
            <a:ext cx="4833300" cy="1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400" b="1"/>
              <a:t>Niezwykłe przygody OZOBOTA</a:t>
            </a:r>
            <a:endParaRPr sz="2400" b="1"/>
          </a:p>
        </p:txBody>
      </p:sp>
      <p:pic>
        <p:nvPicPr>
          <p:cNvPr id="351" name="Google Shape;35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50" y="1501526"/>
            <a:ext cx="5464975" cy="3074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42"/>
          <p:cNvGrpSpPr/>
          <p:nvPr/>
        </p:nvGrpSpPr>
        <p:grpSpPr>
          <a:xfrm>
            <a:off x="6534938" y="1821760"/>
            <a:ext cx="2212050" cy="2537076"/>
            <a:chOff x="6803275" y="395363"/>
            <a:chExt cx="2212050" cy="2537076"/>
          </a:xfrm>
        </p:grpSpPr>
        <p:pic>
          <p:nvPicPr>
            <p:cNvPr id="353" name="Google Shape;353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42" descr="Notatka przyklejona do slajdu kawałkiem taśmy klejącej"/>
            <p:cNvPicPr preferRelativeResize="0"/>
            <p:nvPr/>
          </p:nvPicPr>
          <p:blipFill rotWithShape="1">
            <a:blip r:embed="rId5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42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Poznajemy Ozobota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pl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Poznaliśmy właściwości Ozobota, ,jego możliwości oraz cechy charakterystyczne.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3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3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63" name="Google Shape;3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4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4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72" name="Google Shape;37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45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80" name="Google Shape;3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3;p42" descr="Obraz zawierający ptak&#10;&#10;Opis wygenerowany przy bardzo wysokim poziomie pewności">
            <a:extLst>
              <a:ext uri="{FF2B5EF4-FFF2-40B4-BE49-F238E27FC236}">
                <a16:creationId xmlns:a16="http://schemas.microsoft.com/office/drawing/2014/main" id="{54A720BF-2B9E-49BD-8EE7-308CDE3953A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6718" y="1838730"/>
            <a:ext cx="1682586" cy="210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4;p42" descr="Notatka przyklejona do slajdu kawałkiem taśmy klejącej">
            <a:extLst>
              <a:ext uri="{FF2B5EF4-FFF2-40B4-BE49-F238E27FC236}">
                <a16:creationId xmlns:a16="http://schemas.microsoft.com/office/drawing/2014/main" id="{75F213F1-59B4-409A-ABF4-2CF0AF2E1D8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9244" t="5926" r="2118" b="10011"/>
          <a:stretch/>
        </p:blipFill>
        <p:spPr>
          <a:xfrm rot="154826">
            <a:off x="7527263" y="1601704"/>
            <a:ext cx="1350431" cy="54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4" descr="Obraz zawierający rysunek&#10;&#10;Opis wygenerowany przy bardzo wysokim poziomie pewności">
            <a:extLst>
              <a:ext uri="{FF2B5EF4-FFF2-40B4-BE49-F238E27FC236}">
                <a16:creationId xmlns:a16="http://schemas.microsoft.com/office/drawing/2014/main" id="{0FCB1ED9-0572-46A7-8AB3-CAC14855A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0421" y="2709612"/>
            <a:ext cx="847224" cy="105527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4A636CA-FC34-4364-A4CF-A2171FAA4361}"/>
              </a:ext>
            </a:extLst>
          </p:cNvPr>
          <p:cNvSpPr txBox="1"/>
          <p:nvPr/>
        </p:nvSpPr>
        <p:spPr>
          <a:xfrm>
            <a:off x="7313696" y="2057400"/>
            <a:ext cx="158516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hlinkClick r:id="rId9"/>
              </a:rPr>
              <a:t>Niezwykłe przygody Ozobota</a:t>
            </a:r>
            <a:endParaRPr lang="pl-P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6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3000"/>
              <a:t>OZOBOT poznaje sąsiadów Polski - Niemcy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6"/>
          <p:cNvSpPr txBox="1">
            <a:spLocks noGrp="1"/>
          </p:cNvSpPr>
          <p:nvPr>
            <p:ph type="subTitle" idx="1"/>
          </p:nvPr>
        </p:nvSpPr>
        <p:spPr>
          <a:xfrm>
            <a:off x="4669600" y="16362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Tworzymy makiety prezentujące najważniejsze informacje i ciekawostki o Niemczech. </a:t>
            </a:r>
            <a:endParaRPr/>
          </a:p>
        </p:txBody>
      </p:sp>
      <p:sp>
        <p:nvSpPr>
          <p:cNvPr id="389" name="Google Shape;389;p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90" name="Google Shape;39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0" y="1942001"/>
            <a:ext cx="4404101" cy="247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2775" y="1243001"/>
            <a:ext cx="3257549" cy="183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4225" y="3236100"/>
            <a:ext cx="2914652" cy="163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7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7"/>
          <p:cNvSpPr txBox="1">
            <a:spLocks noGrp="1"/>
          </p:cNvSpPr>
          <p:nvPr>
            <p:ph type="body" idx="2"/>
          </p:nvPr>
        </p:nvSpPr>
        <p:spPr>
          <a:xfrm>
            <a:off x="4618025" y="402725"/>
            <a:ext cx="4045200" cy="10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/>
              <a:t>"Niemcy moim sąsiadem;</a:t>
            </a:r>
            <a:endParaRPr sz="2400" b="1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2400" b="1"/>
              <a:t> warto go poznać"</a:t>
            </a:r>
            <a:endParaRPr sz="2400" b="1"/>
          </a:p>
        </p:txBody>
      </p:sp>
      <p:pic>
        <p:nvPicPr>
          <p:cNvPr id="399" name="Google Shape;39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89851" cy="333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2175"/>
            <a:ext cx="4489851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6875" y="1832376"/>
            <a:ext cx="5334001" cy="30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8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09" name="Google Shape;40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4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17" name="Google Shape;41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0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0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25" name="Google Shape;42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1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1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5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33" name="Google Shape;4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 descr="Notatka przyklejona do slajdu kawałkiem taśmy klejącej"/>
          <p:cNvPicPr preferRelativeResize="0"/>
          <p:nvPr/>
        </p:nvPicPr>
        <p:blipFill rotWithShape="1">
          <a:blip r:embed="rId6">
            <a:alphaModFix/>
          </a:blip>
          <a:srcRect l="9244" t="5926" r="2118" b="10011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2855550" y="758822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Znam swojego sąsiada</a:t>
            </a:r>
            <a:endParaRPr sz="2400" b="1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4294967295"/>
          </p:nvPr>
        </p:nvSpPr>
        <p:spPr>
          <a:xfrm>
            <a:off x="2583650" y="1377475"/>
            <a:ext cx="37047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>
                <a:latin typeface="Raleway"/>
                <a:ea typeface="Raleway"/>
                <a:cs typeface="Raleway"/>
                <a:sym typeface="Raleway"/>
              </a:rPr>
              <a:t>Podczas realizacji projektu założono cele: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pl" sz="1400"/>
              <a:t>uczenie się poprzez pracę w poznanych aplikacjach komputerowych</a:t>
            </a:r>
            <a:endParaRPr sz="140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pl" sz="1400"/>
              <a:t> umiejętne komunikowanie się z rówieśnikami poprzez pracę w grupie lub korzystanie z technologii komputerowej</a:t>
            </a:r>
            <a:endParaRPr sz="140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pl" sz="1400"/>
              <a:t>wykonywanie pracy do końca</a:t>
            </a:r>
            <a:endParaRPr sz="140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pl" sz="1400"/>
              <a:t>prezentowanie efektów pracy na forum</a:t>
            </a:r>
            <a:endParaRPr sz="140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➔"/>
            </a:pPr>
            <a:endParaRPr sz="14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bensound-ukulele">
            <a:hlinkClick r:id="" action="ppaction://media"/>
            <a:extLst>
              <a:ext uri="{FF2B5EF4-FFF2-40B4-BE49-F238E27FC236}">
                <a16:creationId xmlns:a16="http://schemas.microsoft.com/office/drawing/2014/main" id="{EB9A4383-2884-4359-A19C-51C09B09E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7590" y="45402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2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52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5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42" name="Google Shape;4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3;p42" descr="Obraz zawierający ptak, stół&#10;&#10;Opis wygenerowany przy bardzo wysokim poziomie pewności">
            <a:extLst>
              <a:ext uri="{FF2B5EF4-FFF2-40B4-BE49-F238E27FC236}">
                <a16:creationId xmlns:a16="http://schemas.microsoft.com/office/drawing/2014/main" id="{5E26DB59-FDB7-48B9-89B9-50D368D6B73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4275" y="2793809"/>
            <a:ext cx="1836062" cy="218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2" descr="Obraz zawierający rysunek&#10;&#10;Opis wygenerowany przy bardzo wysokim poziomie pewności">
            <a:extLst>
              <a:ext uri="{FF2B5EF4-FFF2-40B4-BE49-F238E27FC236}">
                <a16:creationId xmlns:a16="http://schemas.microsoft.com/office/drawing/2014/main" id="{28161277-9E68-4766-AEC9-EBAC117A2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243" y="3607511"/>
            <a:ext cx="1027152" cy="1269638"/>
          </a:xfrm>
          <a:prstGeom prst="rect">
            <a:avLst/>
          </a:prstGeom>
        </p:spPr>
      </p:pic>
      <p:pic>
        <p:nvPicPr>
          <p:cNvPr id="8" name="Google Shape;354;p42" descr="Notatka przyklejona do slajdu kawałkiem taśmy klejącej">
            <a:extLst>
              <a:ext uri="{FF2B5EF4-FFF2-40B4-BE49-F238E27FC236}">
                <a16:creationId xmlns:a16="http://schemas.microsoft.com/office/drawing/2014/main" id="{7AA02845-0B94-4661-90FC-7AE15AA66B5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244" t="5926" r="2118" b="10011"/>
          <a:stretch/>
        </p:blipFill>
        <p:spPr>
          <a:xfrm rot="154826">
            <a:off x="7558709" y="2624490"/>
            <a:ext cx="1084718" cy="3972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AA05361-E709-4B50-B4EC-E9F083AE7891}"/>
              </a:ext>
            </a:extLst>
          </p:cNvPr>
          <p:cNvSpPr txBox="1"/>
          <p:nvPr/>
        </p:nvSpPr>
        <p:spPr>
          <a:xfrm>
            <a:off x="7140742" y="3087604"/>
            <a:ext cx="178819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hlinkClick r:id="rId7"/>
              </a:rPr>
              <a:t>Niemcy moim sąsiadem</a:t>
            </a:r>
            <a:endParaRPr lang="pl-P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88204D-F7F6-4802-BF45-64D65FE9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1119" y="803291"/>
            <a:ext cx="5353634" cy="1333239"/>
          </a:xfrm>
        </p:spPr>
        <p:txBody>
          <a:bodyPr/>
          <a:lstStyle/>
          <a:p>
            <a:r>
              <a:rPr lang="pl-PL" sz="2000" dirty="0"/>
              <a:t>Pandemia COVID-19</a:t>
            </a:r>
            <a:br>
              <a:rPr lang="pl-PL" sz="2000" dirty="0"/>
            </a:br>
            <a:r>
              <a:rPr lang="pl-PL" sz="2000" dirty="0"/>
              <a:t> przeszkodą dla Cyfrodzieciaków </a:t>
            </a:r>
            <a:br>
              <a:rPr lang="pl-PL" sz="2000" dirty="0"/>
            </a:br>
            <a:r>
              <a:rPr lang="pl-PL" sz="2000" dirty="0"/>
              <a:t>Szkoły Podstawowej w Jutrosinie?</a:t>
            </a:r>
          </a:p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CC27047-8558-4136-BF3A-37EC3DC00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013" y="3750535"/>
            <a:ext cx="4045200" cy="1345500"/>
          </a:xfrm>
        </p:spPr>
        <p:txBody>
          <a:bodyPr/>
          <a:lstStyle/>
          <a:p>
            <a:r>
              <a:rPr lang="pl-PL" dirty="0"/>
              <a:t>Kategorycznie mówimy NIE! 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7BEF399-CF00-4A01-BF39-E1390252FE4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210087" y="-1306128"/>
            <a:ext cx="5190551" cy="4244041"/>
          </a:xfrm>
        </p:spPr>
        <p:txBody>
          <a:bodyPr/>
          <a:lstStyle/>
          <a:p>
            <a:pPr marL="114300" indent="0" algn="ctr">
              <a:buNone/>
            </a:pPr>
            <a:r>
              <a:rPr lang="pl-PL" dirty="0"/>
              <a:t>Pracujemy dalej, w swoich przytulnych kącikach, we własnym mieszkaniu. </a:t>
            </a:r>
            <a:endParaRPr lang="pl-PL"/>
          </a:p>
        </p:txBody>
      </p:sp>
      <p:pic>
        <p:nvPicPr>
          <p:cNvPr id="5" name="Obraz 5" descr="Obraz zawierający osoba, wewnątrz, kobieta, trzymający&#10;&#10;Opis wygenerowany przy bardzo wysokim poziomie pewności">
            <a:extLst>
              <a:ext uri="{FF2B5EF4-FFF2-40B4-BE49-F238E27FC236}">
                <a16:creationId xmlns:a16="http://schemas.microsoft.com/office/drawing/2014/main" id="{41811DF3-931B-46EF-934B-1C4335DDB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40000">
            <a:off x="5005181" y="2037229"/>
            <a:ext cx="3532773" cy="2159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6" descr="Obraz zawierający zewnętrzne, budynek, trawa, przód&#10;&#10;Opis wygenerowany przy bardzo wysokim poziomie pewności">
            <a:extLst>
              <a:ext uri="{FF2B5EF4-FFF2-40B4-BE49-F238E27FC236}">
                <a16:creationId xmlns:a16="http://schemas.microsoft.com/office/drawing/2014/main" id="{52926E22-42EC-4BC7-9D07-0C9BEEEE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23" y="1833952"/>
            <a:ext cx="3224463" cy="170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1835959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22C02C-EAE4-4C08-8AA0-D2152F34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21" y="682975"/>
            <a:ext cx="4157996" cy="1318200"/>
          </a:xfrm>
        </p:spPr>
        <p:txBody>
          <a:bodyPr/>
          <a:lstStyle/>
          <a:p>
            <a:r>
              <a:rPr lang="pl-PL" sz="1400"/>
              <a:t>Ten trudny okres jest sprawdzianem dla uczniów i nauczyciela, w jaki sposób potrafimy wykorzystać technologię komputerową. </a:t>
            </a:r>
            <a:endParaRPr lang="pl-PL"/>
          </a:p>
          <a:p>
            <a:r>
              <a:rPr lang="pl-PL" sz="1400"/>
              <a:t>Czy zaliczymy go? </a:t>
            </a:r>
            <a:endParaRPr lang="pl-PL"/>
          </a:p>
          <a:p>
            <a:pPr algn="l"/>
            <a:endParaRPr lang="pl-PL" sz="1400" b="0" dirty="0"/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3E72107-DFE1-44D7-A393-2CBA17693EC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43987" y="-606793"/>
            <a:ext cx="4325783" cy="3695100"/>
          </a:xfrm>
        </p:spPr>
        <p:txBody>
          <a:bodyPr/>
          <a:lstStyle/>
          <a:p>
            <a:pPr marL="114300" indent="0" algn="ctr">
              <a:lnSpc>
                <a:spcPct val="100000"/>
              </a:lnSpc>
              <a:buNone/>
            </a:pPr>
            <a:r>
              <a:rPr lang="pl-PL" sz="1600" b="1" dirty="0"/>
              <a:t>Widzimy się i słyszymy, a to dzięki aplikacji Microsoft </a:t>
            </a:r>
            <a:r>
              <a:rPr lang="pl-PL" sz="1600" b="1" err="1"/>
              <a:t>Teams</a:t>
            </a:r>
            <a:r>
              <a:rPr lang="pl-PL" sz="1600" b="1"/>
              <a:t> i tabletom  pozyskanym przez szkołę </a:t>
            </a:r>
            <a:endParaRPr lang="en-US" sz="1600" b="1"/>
          </a:p>
          <a:p>
            <a:pPr marL="114300" indent="0" algn="ctr">
              <a:lnSpc>
                <a:spcPct val="100000"/>
              </a:lnSpc>
              <a:buNone/>
            </a:pPr>
            <a:r>
              <a:rPr lang="pl-PL" sz="1600" b="1"/>
              <a:t>w ramach projektu. </a:t>
            </a:r>
            <a:endParaRPr lang="en-US" sz="1600" b="1"/>
          </a:p>
          <a:p>
            <a:pPr algn="ctr">
              <a:lnSpc>
                <a:spcPct val="100000"/>
              </a:lnSpc>
            </a:pPr>
            <a:endParaRPr lang="pl-PL" sz="1600" dirty="0"/>
          </a:p>
          <a:p>
            <a:pPr>
              <a:lnSpc>
                <a:spcPct val="114999"/>
              </a:lnSpc>
            </a:pPr>
            <a:endParaRPr lang="pl-PL" dirty="0"/>
          </a:p>
        </p:txBody>
      </p:sp>
      <p:pic>
        <p:nvPicPr>
          <p:cNvPr id="5" name="Obraz 5" descr="Obraz zawierający zrzut ekranu&#10;&#10;Opis wygenerowany przy bardzo wysokim poziomie pewności">
            <a:extLst>
              <a:ext uri="{FF2B5EF4-FFF2-40B4-BE49-F238E27FC236}">
                <a16:creationId xmlns:a16="http://schemas.microsoft.com/office/drawing/2014/main" id="{12CA68FE-205F-42A6-B4EC-BFA7DBBD5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893" y="1702960"/>
            <a:ext cx="3404936" cy="293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6" descr="Obraz zawierający osoba, wewnątrz, mały, dziecko&#10;&#10;Opis wygenerowany przy bardzo wysokim poziomie pewności">
            <a:extLst>
              <a:ext uri="{FF2B5EF4-FFF2-40B4-BE49-F238E27FC236}">
                <a16:creationId xmlns:a16="http://schemas.microsoft.com/office/drawing/2014/main" id="{698AE3C2-A61F-471C-A843-1AC0CE8B8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795" y="1339678"/>
            <a:ext cx="2743200" cy="3667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0279497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2"/>
          <p:cNvSpPr txBox="1">
            <a:spLocks noGrp="1"/>
          </p:cNvSpPr>
          <p:nvPr>
            <p:ph type="title"/>
          </p:nvPr>
        </p:nvSpPr>
        <p:spPr>
          <a:xfrm>
            <a:off x="298630" y="627067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pl-PL"/>
              <a:t>Czarujemy z Baltiem2</a:t>
            </a:r>
            <a:endParaRPr/>
          </a:p>
        </p:txBody>
      </p:sp>
      <p:sp>
        <p:nvSpPr>
          <p:cNvPr id="441" name="Google Shape;441;p52"/>
          <p:cNvSpPr txBox="1">
            <a:spLocks noGrp="1"/>
          </p:cNvSpPr>
          <p:nvPr>
            <p:ph type="body" idx="2"/>
          </p:nvPr>
        </p:nvSpPr>
        <p:spPr>
          <a:xfrm>
            <a:off x="4749000" y="2223352"/>
            <a:ext cx="4342239" cy="21959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lnSpc>
                <a:spcPct val="114999"/>
              </a:lnSpc>
              <a:spcAft>
                <a:spcPts val="1600"/>
              </a:spcAft>
              <a:buNone/>
            </a:pPr>
            <a:r>
              <a:rPr lang="en-US" b="1" dirty="0"/>
              <a:t>Myślimy, że jesteśmy na bardzo dobrej drodze. “Niewidzialnym” pomocnikiem są rodzice </a:t>
            </a:r>
            <a:r>
              <a:rPr lang="en-US" b="1"/>
              <a:t>uczniów. Dzieciaczki,  szybko </a:t>
            </a:r>
            <a:r>
              <a:rPr lang="en-US" b="1" dirty="0"/>
              <a:t>ogarniają temat. Programujemy w Baltie 2, poznajemy kolejno etapy: budowania, czarowania i programowania.</a:t>
            </a:r>
            <a:endParaRPr lang="pl-PL" b="1" dirty="0"/>
          </a:p>
        </p:txBody>
      </p:sp>
      <p:pic>
        <p:nvPicPr>
          <p:cNvPr id="2" name="Obraz 2" descr="Obraz zawierający rysunek&#10;&#10;Opis wygenerowany przy bardzo wysokim poziomie pewności">
            <a:extLst>
              <a:ext uri="{FF2B5EF4-FFF2-40B4-BE49-F238E27FC236}">
                <a16:creationId xmlns:a16="http://schemas.microsoft.com/office/drawing/2014/main" id="{5B549478-27FF-4F32-ACE2-85782196C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48" y="1832321"/>
            <a:ext cx="1060588" cy="783120"/>
          </a:xfrm>
          <a:prstGeom prst="rect">
            <a:avLst/>
          </a:prstGeom>
        </p:spPr>
      </p:pic>
      <p:pic>
        <p:nvPicPr>
          <p:cNvPr id="3" name="Obraz 3" descr="Obraz zawierający żywność, rysunek&#10;&#10;Opis wygenerowany przy bardzo wysokim poziomie pewności">
            <a:extLst>
              <a:ext uri="{FF2B5EF4-FFF2-40B4-BE49-F238E27FC236}">
                <a16:creationId xmlns:a16="http://schemas.microsoft.com/office/drawing/2014/main" id="{17F89B98-01D9-4BFC-823F-24BECE6C1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14" y="2748169"/>
            <a:ext cx="952500" cy="723900"/>
          </a:xfrm>
          <a:prstGeom prst="rect">
            <a:avLst/>
          </a:prstGeom>
        </p:spPr>
      </p:pic>
      <p:pic>
        <p:nvPicPr>
          <p:cNvPr id="4" name="Obraz 4" descr="Obraz zawierający rysunek&#10;&#10;Opis wygenerowany przy bardzo wysokim poziomie pewności">
            <a:extLst>
              <a:ext uri="{FF2B5EF4-FFF2-40B4-BE49-F238E27FC236}">
                <a16:creationId xmlns:a16="http://schemas.microsoft.com/office/drawing/2014/main" id="{6AA24E29-3A82-415C-AC92-EBFD49F22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848" y="3576431"/>
            <a:ext cx="1009650" cy="723900"/>
          </a:xfrm>
          <a:prstGeom prst="rect">
            <a:avLst/>
          </a:prstGeom>
        </p:spPr>
      </p:pic>
      <p:pic>
        <p:nvPicPr>
          <p:cNvPr id="6" name="Obraz 6" descr="Obraz zawierający rysunek, okno, znak&#10;&#10;Opis wygenerowany przy bardzo wysokim poziomie pewności">
            <a:extLst>
              <a:ext uri="{FF2B5EF4-FFF2-40B4-BE49-F238E27FC236}">
                <a16:creationId xmlns:a16="http://schemas.microsoft.com/office/drawing/2014/main" id="{F9DB13D1-E4A2-4BF4-95C5-EC87DD795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835" y="277252"/>
            <a:ext cx="2743200" cy="169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0794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7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1" name="Google Shape;301;p37" descr="Obraz zawierający żywność, pomieszczenie&#10;&#10;Opis wygenerowany przy bardzo wysokim poziomie pewności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14481"/>
            <a:ext cx="9144003" cy="5114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883573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Obraz 103" descr="Obraz zawierający zrzut ekranu&#10;&#10;Opis wygenerowany przy bardzo wysokim poziomie pewności">
            <a:extLst>
              <a:ext uri="{FF2B5EF4-FFF2-40B4-BE49-F238E27FC236}">
                <a16:creationId xmlns:a16="http://schemas.microsoft.com/office/drawing/2014/main" id="{BB19CDDA-61DE-4AAE-A900-EF947731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19" y="349688"/>
            <a:ext cx="5269830" cy="17670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4" name="Pismo odręczne 103">
                <a:extLst>
                  <a:ext uri="{FF2B5EF4-FFF2-40B4-BE49-F238E27FC236}">
                    <a16:creationId xmlns:a16="http://schemas.microsoft.com/office/drawing/2014/main" id="{0EF0887C-7851-4343-ACAD-B99CFB0A76B1}"/>
                  </a:ext>
                </a:extLst>
              </p14:cNvPr>
              <p14:cNvContentPartPr/>
              <p14:nvPr/>
            </p14:nvContentPartPr>
            <p14:xfrm>
              <a:off x="2791701" y="1293394"/>
              <a:ext cx="447675" cy="19050"/>
            </p14:xfrm>
          </p:contentPart>
        </mc:Choice>
        <mc:Fallback xmlns="">
          <p:pic>
            <p:nvPicPr>
              <p:cNvPr id="104" name="Pismo odręczne 103">
                <a:extLst>
                  <a:ext uri="{FF2B5EF4-FFF2-40B4-BE49-F238E27FC236}">
                    <a16:creationId xmlns:a16="http://schemas.microsoft.com/office/drawing/2014/main" id="{0EF0887C-7851-4343-ACAD-B99CFB0A76B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37602" y="1204395"/>
                <a:ext cx="556235" cy="197346"/>
              </a:xfrm>
              <a:prstGeom prst="rect">
                <a:avLst/>
              </a:prstGeom>
            </p:spPr>
          </p:pic>
        </mc:Fallback>
      </mc:AlternateContent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56B069C-B853-4ABA-9B61-BF9F5F0F03D3}"/>
              </a:ext>
            </a:extLst>
          </p:cNvPr>
          <p:cNvSpPr/>
          <p:nvPr/>
        </p:nvSpPr>
        <p:spPr>
          <a:xfrm>
            <a:off x="2866524" y="806112"/>
            <a:ext cx="1985209" cy="150396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3" descr="Obraz zawierający zrzut ekranu&#10;&#10;Opis wygenerowany przy bardzo wysokim poziomie pewności">
            <a:extLst>
              <a:ext uri="{FF2B5EF4-FFF2-40B4-BE49-F238E27FC236}">
                <a16:creationId xmlns:a16="http://schemas.microsoft.com/office/drawing/2014/main" id="{516752BE-845B-4CD5-9CCA-C579E9028D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5189" y="2867424"/>
            <a:ext cx="6608344" cy="1972880"/>
          </a:xfrm>
          <a:prstGeom prst="rect">
            <a:avLst/>
          </a:prstGeom>
        </p:spPr>
      </p:pic>
      <p:sp>
        <p:nvSpPr>
          <p:cNvPr id="23" name="Prostokąt: zaokrąglone rogi 22">
            <a:extLst>
              <a:ext uri="{FF2B5EF4-FFF2-40B4-BE49-F238E27FC236}">
                <a16:creationId xmlns:a16="http://schemas.microsoft.com/office/drawing/2014/main" id="{C8139746-F8ED-4C75-8CAC-DB76FF99CC00}"/>
              </a:ext>
            </a:extLst>
          </p:cNvPr>
          <p:cNvSpPr/>
          <p:nvPr/>
        </p:nvSpPr>
        <p:spPr>
          <a:xfrm>
            <a:off x="1956635" y="3084592"/>
            <a:ext cx="1985209" cy="150396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: zaokrąglone rogi 23">
            <a:extLst>
              <a:ext uri="{FF2B5EF4-FFF2-40B4-BE49-F238E27FC236}">
                <a16:creationId xmlns:a16="http://schemas.microsoft.com/office/drawing/2014/main" id="{A7300A06-9D76-45E4-A8AD-4EF9B4A9AFF4}"/>
              </a:ext>
            </a:extLst>
          </p:cNvPr>
          <p:cNvSpPr/>
          <p:nvPr/>
        </p:nvSpPr>
        <p:spPr>
          <a:xfrm>
            <a:off x="1843839" y="4054638"/>
            <a:ext cx="1985209" cy="150396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2" name="Dymek myśli: chmurka 131">
            <a:extLst>
              <a:ext uri="{FF2B5EF4-FFF2-40B4-BE49-F238E27FC236}">
                <a16:creationId xmlns:a16="http://schemas.microsoft.com/office/drawing/2014/main" id="{3332B0A7-ED1C-4365-A2F9-0F117ABA9646}"/>
              </a:ext>
            </a:extLst>
          </p:cNvPr>
          <p:cNvSpPr/>
          <p:nvPr/>
        </p:nvSpPr>
        <p:spPr>
          <a:xfrm>
            <a:off x="6069931" y="347894"/>
            <a:ext cx="2240880" cy="1391149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ea typeface="+mn-lt"/>
                <a:cs typeface="+mn-lt"/>
              </a:rPr>
              <a:t>A w razie pytań konsultujemy się w </a:t>
            </a:r>
            <a:r>
              <a:rPr lang="pl-PL" dirty="0" err="1">
                <a:ea typeface="+mn-lt"/>
                <a:cs typeface="+mn-lt"/>
              </a:rPr>
              <a:t>Teams</a:t>
            </a:r>
            <a:r>
              <a:rPr lang="pl-PL" dirty="0">
                <a:ea typeface="+mn-lt"/>
                <a:cs typeface="+mn-lt"/>
              </a:rPr>
              <a:t>.</a:t>
            </a:r>
            <a:endParaRPr lang="pl-PL" dirty="0" err="1"/>
          </a:p>
        </p:txBody>
      </p:sp>
      <p:sp>
        <p:nvSpPr>
          <p:cNvPr id="133" name="Dymek myśli: chmurka 132">
            <a:extLst>
              <a:ext uri="{FF2B5EF4-FFF2-40B4-BE49-F238E27FC236}">
                <a16:creationId xmlns:a16="http://schemas.microsoft.com/office/drawing/2014/main" id="{18641686-64AA-4FD5-A310-8ECB1C329F2D}"/>
              </a:ext>
            </a:extLst>
          </p:cNvPr>
          <p:cNvSpPr/>
          <p:nvPr/>
        </p:nvSpPr>
        <p:spPr>
          <a:xfrm flipH="1">
            <a:off x="2031831" y="1498414"/>
            <a:ext cx="3940343" cy="1473866"/>
          </a:xfrm>
          <a:prstGeom prst="cloud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ea typeface="+mn-lt"/>
              <a:cs typeface="+mn-lt"/>
            </a:endParaRPr>
          </a:p>
          <a:p>
            <a:pPr algn="ctr"/>
            <a:r>
              <a:rPr lang="pl-PL" dirty="0" err="1">
                <a:ea typeface="+mn-lt"/>
                <a:cs typeface="+mn-lt"/>
              </a:rPr>
              <a:t>Cyfrodzieciaki</a:t>
            </a:r>
            <a:r>
              <a:rPr lang="pl-PL" dirty="0">
                <a:ea typeface="+mn-lt"/>
                <a:cs typeface="+mn-lt"/>
              </a:rPr>
              <a:t> są bardzo pracowite: dociekają, pytają i zadowolone są z efektów swojej pracy. </a:t>
            </a:r>
            <a:endParaRPr lang="pl-PL">
              <a:cs typeface="Arial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613863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2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2"/>
          <p:cNvSpPr txBox="1">
            <a:spLocks noGrp="1"/>
          </p:cNvSpPr>
          <p:nvPr>
            <p:ph type="body" idx="2"/>
          </p:nvPr>
        </p:nvSpPr>
        <p:spPr>
          <a:xfrm>
            <a:off x="4681436" y="1041335"/>
            <a:ext cx="4833300" cy="1600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4999"/>
              </a:lnSpc>
              <a:buNone/>
            </a:pPr>
            <a:r>
              <a:rPr lang="pl" sz="1600" b="1"/>
              <a:t>Tworzymy program, </a:t>
            </a:r>
            <a:endParaRPr lang="pl-PL" sz="1600" b="1"/>
          </a:p>
          <a:p>
            <a:pPr algn="ctr">
              <a:lnSpc>
                <a:spcPct val="114999"/>
              </a:lnSpc>
              <a:buNone/>
            </a:pPr>
            <a:r>
              <a:rPr lang="pl" sz="1600" b="1"/>
              <a:t>w którym Baltie wyświetla na ekranie napis nazwy wybranego kraju-sąsiada Polski</a:t>
            </a:r>
            <a:endParaRPr lang="pl-PL" sz="1600" b="1"/>
          </a:p>
          <a:p>
            <a:pPr algn="ctr">
              <a:lnSpc>
                <a:spcPct val="114999"/>
              </a:lnSpc>
              <a:buNone/>
            </a:pPr>
            <a:r>
              <a:rPr lang="pl" sz="1600" b="1" dirty="0"/>
              <a:t>oraz </a:t>
            </a:r>
            <a:r>
              <a:rPr lang="pl" sz="1600" b="1"/>
              <a:t>czaruje flagę Litwy.</a:t>
            </a:r>
            <a:endParaRPr lang="pl-PL" sz="1600" b="1"/>
          </a:p>
          <a:p>
            <a:pPr lvl="0" algn="l">
              <a:lnSpc>
                <a:spcPct val="114999"/>
              </a:lnSpc>
              <a:spcBef>
                <a:spcPts val="0"/>
              </a:spcBef>
              <a:buNone/>
            </a:pPr>
            <a:endParaRPr lang="pl" sz="1400" b="1" dirty="0"/>
          </a:p>
          <a:p>
            <a:pPr marL="0" indent="0">
              <a:lnSpc>
                <a:spcPct val="114999"/>
              </a:lnSpc>
              <a:spcAft>
                <a:spcPts val="1600"/>
              </a:spcAft>
              <a:buNone/>
            </a:pPr>
            <a:endParaRPr lang="pl" sz="1400" b="1" dirty="0"/>
          </a:p>
        </p:txBody>
      </p:sp>
      <p:pic>
        <p:nvPicPr>
          <p:cNvPr id="351" name="Google Shape;351;p42" descr="Obraz zawierający kwiat, gracz, ptak&#10;&#10;Opis wygenerowany przy bardzo wysokim poziomie pewności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38697" y="1037700"/>
            <a:ext cx="4615689" cy="3074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42"/>
          <p:cNvGrpSpPr/>
          <p:nvPr/>
        </p:nvGrpSpPr>
        <p:grpSpPr>
          <a:xfrm>
            <a:off x="5897245" y="2504174"/>
            <a:ext cx="2302328" cy="2608378"/>
            <a:chOff x="6728799" y="419419"/>
            <a:chExt cx="2286526" cy="2513020"/>
          </a:xfrm>
        </p:grpSpPr>
        <p:pic>
          <p:nvPicPr>
            <p:cNvPr id="353" name="Google Shape;353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42" descr="Notatka przyklejona do slajdu kawałkiem taśmy klejącej"/>
            <p:cNvPicPr preferRelativeResize="0"/>
            <p:nvPr/>
          </p:nvPicPr>
          <p:blipFill rotWithShape="1">
            <a:blip r:embed="rId5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42"/>
            <p:cNvSpPr txBox="1"/>
            <p:nvPr/>
          </p:nvSpPr>
          <p:spPr>
            <a:xfrm>
              <a:off x="6728799" y="668347"/>
              <a:ext cx="2145001" cy="20785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endParaRPr lang="pl" sz="1600" b="1" dirty="0">
                <a:solidFill>
                  <a:schemeClr val="accent3">
                    <a:lumMod val="75000"/>
                  </a:schemeClr>
                </a:solidFill>
                <a:latin typeface="Raleway"/>
                <a:sym typeface="Raleway"/>
              </a:endParaRPr>
            </a:p>
            <a:p>
              <a:pPr algn="ctr"/>
              <a:r>
                <a:rPr lang="pl" sz="1800" b="1" dirty="0">
                  <a:solidFill>
                    <a:schemeClr val="accent3">
                      <a:lumMod val="75000"/>
                    </a:schemeClr>
                  </a:solidFill>
                  <a:latin typeface="Raleway"/>
                  <a:hlinkClick r:id="rId6"/>
                </a:rPr>
                <a:t>Baltie czaruje</a:t>
              </a:r>
              <a:endParaRPr lang="pl" sz="1800" b="1">
                <a:solidFill>
                  <a:schemeClr val="accent3">
                    <a:lumMod val="75000"/>
                  </a:schemeClr>
                </a:solidFill>
                <a:latin typeface="Raleway"/>
                <a:hlinkClick r:id="rId6"/>
              </a:endParaRPr>
            </a:p>
            <a:p>
              <a:pPr marL="0" lvl="0" indent="0">
                <a:buNone/>
              </a:pPr>
              <a:endParaRPr dirty="0"/>
            </a:p>
          </p:txBody>
        </p:sp>
      </p:grpSp>
      <p:pic>
        <p:nvPicPr>
          <p:cNvPr id="2" name="Obraz 2" descr="Obraz zawierający rysunek&#10;&#10;Opis wygenerowany przy bardzo wysokim poziomie pewności">
            <a:extLst>
              <a:ext uri="{FF2B5EF4-FFF2-40B4-BE49-F238E27FC236}">
                <a16:creationId xmlns:a16="http://schemas.microsoft.com/office/drawing/2014/main" id="{D17DF62F-C219-4CF5-8798-44272D62E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882" y="3494716"/>
            <a:ext cx="1109869" cy="137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98154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615024-BACD-4BCF-829B-0FF4EADC6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99" y="949575"/>
            <a:ext cx="8296800" cy="1542000"/>
          </a:xfrm>
        </p:spPr>
        <p:txBody>
          <a:bodyPr/>
          <a:lstStyle/>
          <a:p>
            <a:r>
              <a:rPr lang="pl-PL" sz="2000" dirty="0"/>
              <a:t>Przygoda   </a:t>
            </a:r>
            <a:r>
              <a:rPr lang="pl-PL" sz="2000" err="1"/>
              <a:t>Cyfrodzieciaków</a:t>
            </a:r>
            <a:r>
              <a:rPr lang="pl-PL" sz="2000" dirty="0"/>
              <a:t> jeszcze się nie skończyła</a:t>
            </a:r>
            <a:br>
              <a:rPr lang="pl-PL" sz="2000" dirty="0"/>
            </a:br>
            <a:r>
              <a:rPr lang="pl-PL" sz="2000" dirty="0"/>
              <a:t>.</a:t>
            </a:r>
            <a:br>
              <a:rPr lang="pl-PL" sz="2000" dirty="0"/>
            </a:br>
            <a:r>
              <a:rPr lang="pl-PL" sz="2000" b="0" dirty="0"/>
              <a:t>W ramach podsumowania projektu, planujemy w przyszłym roku szkolnym stworzyć dla uczniów klas 1-3 Laboratoria </a:t>
            </a:r>
            <a:r>
              <a:rPr lang="pl-PL" sz="2000" b="0"/>
              <a:t>Informatyczne.  Celem będzie dzielenie się Cyfrodzieciaków wiedzą </a:t>
            </a:r>
            <a:r>
              <a:rPr lang="pl-PL" sz="2000" b="0" dirty="0"/>
              <a:t>z  rówieśnikami i nauczycielami edukacji wczesnoszkolnej. 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092513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374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3" descr="Notatka przyklejona do slajdu kawałkiem taśmy klejącej"/>
          <p:cNvPicPr preferRelativeResize="0"/>
          <p:nvPr/>
        </p:nvPicPr>
        <p:blipFill rotWithShape="1">
          <a:blip r:embed="rId4">
            <a:alphaModFix/>
          </a:blip>
          <a:srcRect l="9244" t="5926" r="2118" b="10011"/>
          <a:stretch/>
        </p:blipFill>
        <p:spPr>
          <a:xfrm rot="154828">
            <a:off x="5739174" y="105888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3"/>
          <p:cNvSpPr txBox="1"/>
          <p:nvPr/>
        </p:nvSpPr>
        <p:spPr>
          <a:xfrm>
            <a:off x="5356898" y="737093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 Zakończenie</a:t>
            </a:r>
            <a:endParaRPr sz="3000" b="1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0" name="Google Shape;450;p53"/>
          <p:cNvSpPr txBox="1">
            <a:spLocks noGrp="1"/>
          </p:cNvSpPr>
          <p:nvPr>
            <p:ph type="body" idx="4294967295"/>
          </p:nvPr>
        </p:nvSpPr>
        <p:spPr>
          <a:xfrm>
            <a:off x="4710854" y="1311214"/>
            <a:ext cx="34329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Dziękujemy za obejrzenie tego, co działo się u nas przez ostatnie miesiące</a:t>
            </a:r>
            <a:endParaRPr sz="24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CYFRODZIECIAKI </a:t>
            </a: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pl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ze Szkoły Podstawowej w Jutrosinie</a:t>
            </a: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Obraz 2" descr="Obraz zawierający zdjęcie, różny, różne, pokaz&#10;&#10;Opis wygenerowany przy bardzo wysokim poziomie pewności">
            <a:extLst>
              <a:ext uri="{FF2B5EF4-FFF2-40B4-BE49-F238E27FC236}">
                <a16:creationId xmlns:a16="http://schemas.microsoft.com/office/drawing/2014/main" id="{1A80CB2D-2968-4C67-B6D6-C1CDC2968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26" y="674809"/>
            <a:ext cx="3969025" cy="395953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0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347378" y="1505116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200">
                <a:solidFill>
                  <a:schemeClr val="accent5"/>
                </a:solidFill>
              </a:rPr>
              <a:t>Co zadziało się na naszych zajęciach?</a:t>
            </a:r>
            <a:endParaRPr sz="420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00" b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" sz="2100" b="0"/>
              <a:t>        Zapraszamy do obejrzenia prezentacji</a:t>
            </a:r>
            <a:endParaRPr sz="2100" b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400" u="sng">
              <a:solidFill>
                <a:schemeClr val="accent5"/>
              </a:solidFill>
            </a:endParaRPr>
          </a:p>
        </p:txBody>
      </p:sp>
      <p:grpSp>
        <p:nvGrpSpPr>
          <p:cNvPr id="105" name="Google Shape;105;p17"/>
          <p:cNvGrpSpPr/>
          <p:nvPr/>
        </p:nvGrpSpPr>
        <p:grpSpPr>
          <a:xfrm>
            <a:off x="7049262" y="3121263"/>
            <a:ext cx="2212050" cy="1652043"/>
            <a:chOff x="7071150" y="1391870"/>
            <a:chExt cx="2212050" cy="2504994"/>
          </a:xfrm>
        </p:grpSpPr>
        <p:pic>
          <p:nvPicPr>
            <p:cNvPr id="106" name="Google Shape;106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71150" y="1391870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7" descr="Notatka przyklejona do slajdu kawałkiem taśmy klejącej"/>
            <p:cNvPicPr preferRelativeResize="0"/>
            <p:nvPr/>
          </p:nvPicPr>
          <p:blipFill rotWithShape="1">
            <a:blip r:embed="rId5">
              <a:alphaModFix/>
            </a:blip>
            <a:srcRect l="9244" t="5926" r="2118" b="10011"/>
            <a:stretch/>
          </p:blipFill>
          <p:spPr>
            <a:xfrm rot="154826">
              <a:off x="7552813" y="1415931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17"/>
            <p:cNvSpPr txBox="1"/>
            <p:nvPr/>
          </p:nvSpPr>
          <p:spPr>
            <a:xfrm>
              <a:off x="7212688" y="1642368"/>
              <a:ext cx="1929000" cy="108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Grupa projektowa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pl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CYFRODZIECIAKI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endParaRPr sz="1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168850" y="437100"/>
            <a:ext cx="4113000" cy="13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Przez  lądy, wody i cały świat, czyli o sieci w którą wpadła cała kula ziemska</a:t>
            </a:r>
            <a:r>
              <a:rPr lang="pl" sz="1800" b="0">
                <a:solidFill>
                  <a:schemeClr val="dk2"/>
                </a:solidFill>
              </a:rPr>
              <a:t>–Stworzyliśmy sieć internetową</a:t>
            </a:r>
            <a:endParaRPr sz="1800" b="0">
              <a:solidFill>
                <a:schemeClr val="dk2"/>
              </a:solidFill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 l="24544" r="24544"/>
          <a:stretch/>
        </p:blipFill>
        <p:spPr>
          <a:xfrm>
            <a:off x="4488725" y="0"/>
            <a:ext cx="465527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8"/>
          <p:cNvGrpSpPr/>
          <p:nvPr/>
        </p:nvGrpSpPr>
        <p:grpSpPr>
          <a:xfrm>
            <a:off x="6639863" y="2828992"/>
            <a:ext cx="2212050" cy="2504994"/>
            <a:chOff x="6661750" y="760320"/>
            <a:chExt cx="2212050" cy="2504994"/>
          </a:xfrm>
        </p:grpSpPr>
        <p:pic>
          <p:nvPicPr>
            <p:cNvPr id="116" name="Google Shape;116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61750" y="760320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8" descr="Notatka przyklejona do slajdu kawałkiem taśmy klejącej"/>
            <p:cNvPicPr preferRelativeResize="0"/>
            <p:nvPr/>
          </p:nvPicPr>
          <p:blipFill rotWithShape="1">
            <a:blip r:embed="rId5">
              <a:alphaModFix/>
            </a:blip>
            <a:srcRect l="9244" t="5926" r="2118" b="10011"/>
            <a:stretch/>
          </p:blipFill>
          <p:spPr>
            <a:xfrm rot="154826">
              <a:off x="7370675" y="784394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18"/>
            <p:cNvSpPr txBox="1"/>
            <p:nvPr/>
          </p:nvSpPr>
          <p:spPr>
            <a:xfrm>
              <a:off x="6944800" y="1261293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pl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Przebieg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pl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Zajęcia wprowadzające w świat internetu, danych i komunikacji elektronicznej: pojęcie Internetu, wyszukiwanie informacji.</a:t>
              </a:r>
              <a:endParaRPr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119" name="Google Shape;11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8750" y="2014553"/>
            <a:ext cx="4033198" cy="2268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-41050" y="362075"/>
            <a:ext cx="4113000" cy="13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Zapoznaliśmy się z obsługą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 tabletu, poznaliśmy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przyjaciela- wyszukiwarkę</a:t>
            </a:r>
            <a:endParaRPr sz="2400" b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dk2"/>
              </a:solidFill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 rotWithShape="1">
          <a:blip r:embed="rId3">
            <a:alphaModFix/>
          </a:blip>
          <a:srcRect l="15770" t="-3025" r="27398" b="-8606"/>
          <a:stretch/>
        </p:blipFill>
        <p:spPr>
          <a:xfrm>
            <a:off x="4071950" y="0"/>
            <a:ext cx="5072051" cy="5603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19"/>
          <p:cNvGrpSpPr/>
          <p:nvPr/>
        </p:nvGrpSpPr>
        <p:grpSpPr>
          <a:xfrm>
            <a:off x="5501638" y="-43"/>
            <a:ext cx="2470321" cy="2496807"/>
            <a:chOff x="5523835" y="-2068662"/>
            <a:chExt cx="2021209" cy="2878164"/>
          </a:xfrm>
        </p:grpSpPr>
        <p:pic>
          <p:nvPicPr>
            <p:cNvPr id="127" name="Google Shape;1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23835" y="-2001899"/>
              <a:ext cx="1769658" cy="200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9" descr="Notatka przyklejona do slajdu kawałkiem taśmy klejącej"/>
            <p:cNvPicPr preferRelativeResize="0"/>
            <p:nvPr/>
          </p:nvPicPr>
          <p:blipFill rotWithShape="1">
            <a:blip r:embed="rId5">
              <a:alphaModFix/>
            </a:blip>
            <a:srcRect l="9244" t="5926" r="2118" b="10011"/>
            <a:stretch/>
          </p:blipFill>
          <p:spPr>
            <a:xfrm rot="154826">
              <a:off x="5913350" y="-2044606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19"/>
            <p:cNvSpPr txBox="1"/>
            <p:nvPr/>
          </p:nvSpPr>
          <p:spPr>
            <a:xfrm>
              <a:off x="5616044" y="-1631598"/>
              <a:ext cx="1929000" cy="244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pl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Przebieg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pl" sz="12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Zajęcia wprowadzające w świat internetu, danych i komunikacji elektronicznej: pojęcie Internetu, wyszukiwanie informacji.</a:t>
              </a:r>
              <a:endParaRPr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130" name="Google Shape;1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0114" y="1280950"/>
            <a:ext cx="1950684" cy="68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2303850"/>
            <a:ext cx="3444623" cy="193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/>
          <p:cNvPicPr preferRelativeResize="0"/>
          <p:nvPr/>
        </p:nvPicPr>
        <p:blipFill rotWithShape="1">
          <a:blip r:embed="rId3">
            <a:alphaModFix/>
          </a:blip>
          <a:srcRect l="4054" t="-5411" r="30972" b="-24661"/>
          <a:stretch/>
        </p:blipFill>
        <p:spPr>
          <a:xfrm>
            <a:off x="0" y="760800"/>
            <a:ext cx="3891651" cy="43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>
            <a:spLocks noGrp="1"/>
          </p:cNvSpPr>
          <p:nvPr>
            <p:ph type="body" idx="1"/>
          </p:nvPr>
        </p:nvSpPr>
        <p:spPr>
          <a:xfrm>
            <a:off x="4147075" y="669650"/>
            <a:ext cx="4479000" cy="20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1">
                <a:solidFill>
                  <a:schemeClr val="dk1"/>
                </a:solidFill>
              </a:rPr>
              <a:t>“Kodowanie na dywanie”</a:t>
            </a:r>
            <a:endParaRPr sz="3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solidFill>
                <a:srgbClr val="000000"/>
              </a:solidFill>
            </a:endParaRPr>
          </a:p>
        </p:txBody>
      </p:sp>
      <p:grpSp>
        <p:nvGrpSpPr>
          <p:cNvPr id="138" name="Google Shape;138;p20"/>
          <p:cNvGrpSpPr/>
          <p:nvPr/>
        </p:nvGrpSpPr>
        <p:grpSpPr>
          <a:xfrm>
            <a:off x="124173" y="3374784"/>
            <a:ext cx="2147458" cy="1195470"/>
            <a:chOff x="6803275" y="395363"/>
            <a:chExt cx="2212050" cy="2537076"/>
          </a:xfrm>
        </p:grpSpPr>
        <p:pic>
          <p:nvPicPr>
            <p:cNvPr id="139" name="Google Shape;1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0" descr="Notatka przyklejona do slajdu kawałkiem taśmy klejącej"/>
            <p:cNvPicPr preferRelativeResize="0"/>
            <p:nvPr/>
          </p:nvPicPr>
          <p:blipFill rotWithShape="1">
            <a:blip r:embed="rId5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p20"/>
            <p:cNvSpPr txBox="1"/>
            <p:nvPr/>
          </p:nvSpPr>
          <p:spPr>
            <a:xfrm>
              <a:off x="694480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pl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Kodujemy na dywanie</a:t>
              </a:r>
              <a:endParaRPr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endParaRPr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142" name="Google Shape;14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6002" y="3852549"/>
            <a:ext cx="1858606" cy="119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11125" y="1875225"/>
            <a:ext cx="5314949" cy="322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subTitle" idx="1"/>
          </p:nvPr>
        </p:nvSpPr>
        <p:spPr>
          <a:xfrm>
            <a:off x="64025" y="0"/>
            <a:ext cx="4424700" cy="3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1">
                <a:solidFill>
                  <a:schemeClr val="dk1"/>
                </a:solidFill>
              </a:rPr>
              <a:t>Zakodowany </a:t>
            </a:r>
            <a:endParaRPr sz="30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 sz="3000" b="1">
                <a:solidFill>
                  <a:schemeClr val="dk1"/>
                </a:solidFill>
              </a:rPr>
              <a:t>Dzień Misia</a:t>
            </a:r>
            <a:endParaRPr sz="30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1800"/>
              <a:t>Każdego roku w naszej szkole obchodzimy Dzień Misia. W tym roku trochę w innej formie.</a:t>
            </a:r>
            <a:endParaRPr sz="1800"/>
          </a:p>
        </p:txBody>
      </p:sp>
      <p:pic>
        <p:nvPicPr>
          <p:cNvPr id="149" name="Google Shape;149;p21"/>
          <p:cNvPicPr preferRelativeResize="0"/>
          <p:nvPr/>
        </p:nvPicPr>
        <p:blipFill rotWithShape="1">
          <a:blip r:embed="rId3">
            <a:alphaModFix/>
          </a:blip>
          <a:srcRect l="24544" r="24544"/>
          <a:stretch/>
        </p:blipFill>
        <p:spPr>
          <a:xfrm>
            <a:off x="4488725" y="0"/>
            <a:ext cx="4655273" cy="514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21"/>
          <p:cNvGrpSpPr/>
          <p:nvPr/>
        </p:nvGrpSpPr>
        <p:grpSpPr>
          <a:xfrm>
            <a:off x="6781388" y="2464035"/>
            <a:ext cx="2453415" cy="2537076"/>
            <a:chOff x="6803275" y="395363"/>
            <a:chExt cx="2453415" cy="2537076"/>
          </a:xfrm>
        </p:grpSpPr>
        <p:pic>
          <p:nvPicPr>
            <p:cNvPr id="151" name="Google Shape;151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1" descr="Notatka przyklejona do slajdu kawałkiem taśmy klejącej"/>
            <p:cNvPicPr preferRelativeResize="0"/>
            <p:nvPr/>
          </p:nvPicPr>
          <p:blipFill rotWithShape="1">
            <a:blip r:embed="rId5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21"/>
            <p:cNvSpPr txBox="1"/>
            <p:nvPr/>
          </p:nvSpPr>
          <p:spPr>
            <a:xfrm>
              <a:off x="6803290" y="763653"/>
              <a:ext cx="24534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1200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“Sympatyczny Miś we współrzędnych ukryty”</a:t>
              </a:r>
              <a:endParaRPr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pl" sz="1200">
                  <a:latin typeface="Raleway"/>
                  <a:ea typeface="Raleway"/>
                  <a:cs typeface="Raleway"/>
                  <a:sym typeface="Raleway"/>
                </a:rPr>
                <a:t>Tworzymy kody z misiami w postaci warunków: 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  <a:p>
              <a:pPr marL="457200" lvl="0" indent="-304800" algn="l" rtl="0">
                <a:spcBef>
                  <a:spcPts val="800"/>
                </a:spcBef>
                <a:spcAft>
                  <a:spcPts val="0"/>
                </a:spcAft>
                <a:buSzPts val="1200"/>
                <a:buFont typeface="Raleway"/>
                <a:buChar char="●"/>
              </a:pPr>
              <a:r>
                <a:rPr lang="pl" sz="1200">
                  <a:latin typeface="Raleway"/>
                  <a:ea typeface="Raleway"/>
                  <a:cs typeface="Raleway"/>
                  <a:sym typeface="Raleway"/>
                </a:rPr>
                <a:t>na macie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  <a:p>
              <a:pPr marL="457200" lvl="0" indent="-304800" algn="l" rtl="0">
                <a:spcBef>
                  <a:spcPts val="0"/>
                </a:spcBef>
                <a:spcAft>
                  <a:spcPts val="0"/>
                </a:spcAft>
                <a:buSzPts val="1200"/>
                <a:buFont typeface="Raleway"/>
                <a:buChar char="●"/>
              </a:pPr>
              <a:r>
                <a:rPr lang="pl" sz="1200">
                  <a:latin typeface="Raleway"/>
                  <a:ea typeface="Raleway"/>
                  <a:cs typeface="Raleway"/>
                  <a:sym typeface="Raleway"/>
                </a:rPr>
                <a:t>na wydrukowanych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  <a:p>
              <a:pPr marL="45720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pl" sz="1200">
                  <a:latin typeface="Raleway"/>
                  <a:ea typeface="Raleway"/>
                  <a:cs typeface="Raleway"/>
                  <a:sym typeface="Raleway"/>
                </a:rPr>
                <a:t> kartach pracy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endParaRPr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154" name="Google Shape;15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1301" y="2893200"/>
            <a:ext cx="3867223" cy="21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874</Words>
  <Application>Microsoft Office PowerPoint</Application>
  <PresentationFormat>Pokaz na ekranie (16:9)</PresentationFormat>
  <Paragraphs>128</Paragraphs>
  <Slides>48</Slides>
  <Notes>44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52" baseType="lpstr">
      <vt:lpstr>Raleway</vt:lpstr>
      <vt:lpstr>Arial</vt:lpstr>
      <vt:lpstr>Lato</vt:lpstr>
      <vt:lpstr>Swiss</vt:lpstr>
      <vt:lpstr>Uczniowskie Laboratoria Informatyczne</vt:lpstr>
      <vt:lpstr>Kto jest uczestnikiem grupy projektowej? Jakie przyjęto kryteria?</vt:lpstr>
      <vt:lpstr>Prezentacja programu PowerPoint</vt:lpstr>
      <vt:lpstr>Prezentacja programu PowerPoint</vt:lpstr>
      <vt:lpstr>Co zadziało się na naszych zajęciach?          Zapraszamy do obejrzenia prezentacji  </vt:lpstr>
      <vt:lpstr>Przez  lądy, wody i cały świat, czyli o sieci w którą wpadła cała kula ziemska–Stworzyliśmy sieć internetową</vt:lpstr>
      <vt:lpstr>Zapoznaliśmy się z obsługą  tabletu, poznaliśmy przyjaciela- wyszukiwarkę </vt:lpstr>
      <vt:lpstr>Prezentacja programu PowerPoint</vt:lpstr>
      <vt:lpstr>Prezentacja programu PowerPoint</vt:lpstr>
      <vt:lpstr>Prezentacja programu PowerPoint</vt:lpstr>
      <vt:lpstr>Kodowanie  to świetna zabawa</vt:lpstr>
      <vt:lpstr>Wybieramy nazwę grupy</vt:lpstr>
      <vt:lpstr>Prezentacja programu PowerPoint</vt:lpstr>
      <vt:lpstr>Prezentacja programu PowerPoint</vt:lpstr>
      <vt:lpstr>Prezentacja programu PowerPoint</vt:lpstr>
      <vt:lpstr>Prezentacja programu PowerPoint</vt:lpstr>
      <vt:lpstr>Poznajemy Photona</vt:lpstr>
      <vt:lpstr> Uczymy się poruszania Programujemy przez rysowanie palcem ścieżki. Nanosimy  akcję zmiany koloru i dżwięku.  Wprowadzamy do programu Photon funkcji F1 i F2. Korzystamy z interakcji powiązanych z czujnikami: dotyku i dźwięku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Szkoła pod palmami, czyli graficzne czary mary</vt:lpstr>
      <vt:lpstr>Prezentacja programu PowerPoint</vt:lpstr>
      <vt:lpstr>Zróbmy sobie LEGOpsa!</vt:lpstr>
      <vt:lpstr>Konstruujemy roboty za pomocą klocków LegoWeDo2.0, na podstawie podanego schematu.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OZOBOT poznaje sąsiadów Polski - Niemcy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Pandemia COVID-19  przeszkodą dla Cyfrodzieciaków  Szkoły Podstawowej w Jutrosinie? </vt:lpstr>
      <vt:lpstr>Ten trudny okres jest sprawdzianem dla uczniów i nauczyciela, w jaki sposób potrafimy wykorzystać technologię komputerową.  Czy zaliczymy go?   </vt:lpstr>
      <vt:lpstr>Czarujemy z Baltiem2</vt:lpstr>
      <vt:lpstr>Prezentacja programu PowerPoint</vt:lpstr>
      <vt:lpstr>Prezentacja programu PowerPoint</vt:lpstr>
      <vt:lpstr>Prezentacja programu PowerPoint</vt:lpstr>
      <vt:lpstr>Przygoda   Cyfrodzieciaków jeszcze się nie skończyła . W ramach podsumowania projektu, planujemy w przyszłym roku szkolnym stworzyć dla uczniów klas 1-3 Laboratoria Informatyczne.  Celem będzie dzielenie się Cyfrodzieciaków wiedzą z  rówieśnikami i nauczycielami edukacji wczesnoszkolnej. 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Uczniowskie Laboratoria Informatyczne</dc:title>
  <dc:creator>Kamila</dc:creator>
  <cp:lastModifiedBy>Kamila Jamroży</cp:lastModifiedBy>
  <cp:revision>444</cp:revision>
  <dcterms:modified xsi:type="dcterms:W3CDTF">2020-05-29T14:23:21Z</dcterms:modified>
</cp:coreProperties>
</file>