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70" r:id="rId5"/>
    <p:sldId id="267" r:id="rId6"/>
    <p:sldId id="259" r:id="rId7"/>
    <p:sldId id="261" r:id="rId8"/>
    <p:sldId id="266" r:id="rId9"/>
    <p:sldId id="269" r:id="rId10"/>
    <p:sldId id="263" r:id="rId11"/>
    <p:sldId id="27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7447D-D8B6-404C-BC3F-F268F9125B69}" v="256" dt="2020-11-18T14:02:36.109"/>
    <p1510:client id="{16CD2082-02F2-48F1-7D85-4EF846F44320}" v="15" dt="2020-11-25T13:12:28.903"/>
    <p1510:client id="{1E0BB747-B1FC-49D2-5457-C321B18DA9B3}" v="39" dt="2021-02-02T13:15:15.831"/>
    <p1510:client id="{202E3F79-5813-4A68-A342-F2CC2BD74DF2}" v="49" dt="2020-11-18T13:42:45.576"/>
    <p1510:client id="{26A1F77E-CA17-43CE-BDE4-74D362615280}" v="166" dt="2020-11-25T13:17:56.402"/>
    <p1510:client id="{30CDE5F0-C550-FFEC-4D88-305220D2E519}" v="3" dt="2020-11-18T13:49:21.776"/>
    <p1510:client id="{31AD27A0-C49C-43AE-BC9C-FD2E331BD68C}" v="291" dt="2020-11-18T14:08:20.712"/>
    <p1510:client id="{35499BC8-CB91-5D1D-2D89-A8E38C881F0C}" v="151" dt="2021-01-27T14:07:18.875"/>
    <p1510:client id="{388C56D4-8E01-4172-9EF3-1BD601BF74B9}" v="114" dt="2020-11-18T13:53:58.989"/>
    <p1510:client id="{42697C5B-2EC4-2E35-1656-17821AB94F93}" v="55" dt="2021-01-27T14:33:25.173"/>
    <p1510:client id="{44EFF4EB-176D-460C-B294-B1B1E361DE35}" v="4" dt="2020-11-18T13:55:48.399"/>
    <p1510:client id="{461493B0-3901-5711-BBB3-59AB2390FB31}" v="20" dt="2021-01-27T13:23:51.565"/>
    <p1510:client id="{5238B292-BA7A-4F9C-88F4-37E16CB6778A}" v="5" dt="2020-11-18T13:46:52.127"/>
    <p1510:client id="{57499A89-0773-4CC8-A9F6-BAAEF395291F}" v="30" dt="2020-11-18T14:09:34.236"/>
    <p1510:client id="{5AE1B4C7-609F-470E-A821-8369A058E695}" v="1" dt="2020-11-20T06:18:05.095"/>
    <p1510:client id="{608E41D9-0C61-5B5F-F170-E8F87EF3BAE1}" v="191" dt="2021-01-27T13:47:31.599"/>
    <p1510:client id="{61FA110A-3804-2AB5-1AC6-7C49D8216BC4}" v="30" dt="2020-11-25T08:06:11.612"/>
    <p1510:client id="{6F988599-A934-9B62-FFCF-36B5C850A7B1}" v="10" dt="2021-01-27T13:52:08.555"/>
    <p1510:client id="{733624BE-F4BC-1522-D74D-C95DB8CA84B8}" v="24" dt="2020-11-25T13:21:09.857"/>
    <p1510:client id="{778FBE78-38B2-482C-8C47-F958F8B8995A}" v="9" dt="2020-11-19T09:05:24.506"/>
    <p1510:client id="{808D6150-E386-0540-8818-D963EFA3377C}" v="4" dt="2020-11-25T13:14:43.026"/>
    <p1510:client id="{8592ED6C-F384-0324-CB58-CD24E5A1265F}" v="10" dt="2020-11-18T13:49:11.908"/>
    <p1510:client id="{86C7E834-DE7F-4D45-8C4B-27204643DF03}" v="1" dt="2020-11-19T07:14:15.553"/>
    <p1510:client id="{8B8FCE0C-50BD-5035-3CCE-098D35CE30BF}" v="10" dt="2021-02-02T17:50:43.931"/>
    <p1510:client id="{9E7F5FA9-E3BE-48EE-A8B7-9791E8319575}" v="120" dt="2020-11-18T14:04:49.196"/>
    <p1510:client id="{A7A44AF8-24AA-C44F-BFEF-9628D19D175F}" v="59" dt="2021-01-27T20:16:12.917"/>
    <p1510:client id="{B5B9D636-51A0-43A6-8D26-FB0633A0AAC7}" v="1" dt="2020-11-18T13:46:51.943"/>
    <p1510:client id="{B84C7F58-980F-400B-9C2A-66DDB1379383}" v="4" dt="2020-11-18T13:48:39.232"/>
    <p1510:client id="{CCA6A36E-1C5F-4B2E-A8CD-AF4DDF14C7CD}" v="6" dt="2020-11-18T14:07:16.201"/>
    <p1510:client id="{D06BA3FB-6EB4-49D7-AB6A-4650EDF6AE67}" v="497" dt="2021-01-27T14:05:30.998"/>
    <p1510:client id="{DB115CE7-3B3E-33CB-67B6-D56741AFB6B9}" v="48" dt="2020-11-18T14:04:53.288"/>
    <p1510:client id="{E0AAA2B6-00FA-4D7E-AF22-BF26D8A149EA}" v="261" dt="2020-11-18T13:59:53.317"/>
    <p1510:client id="{E71955BC-661F-EA2B-CF3D-DDA971D21E4D}" v="9" dt="2021-01-27T13:25:26.127"/>
    <p1510:client id="{E7D278DC-5C50-08F2-8933-7CC0F7655689}" v="1" dt="2020-11-25T13:16:10.870"/>
    <p1510:client id="{E89D3770-958B-418F-AE77-1FDAC3415B5B}" v="121" dt="2020-11-19T07:19:54.403"/>
    <p1510:client id="{EE512C0F-35A6-653F-9E7A-DC8DDD586DAF}" v="41" dt="2021-01-27T13:27:33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hSSVsXBPk4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rtur_Scherbi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hyperlink" Target="http://commons.wikimedia.org/wiki/File:Enigma-printer-2.jpg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s://en.wikipedia.org/wiki/Ultra" TargetMode="External"/><Relationship Id="rId5" Type="http://schemas.openxmlformats.org/officeDocument/2006/relationships/hyperlink" Target="https://en.wikipedia.org/wiki/Cryptanalysis_of_the_Enigma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hyperlink" Target="https://en.m.wikipedia.org/wiki/Enigma_machin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Pogromcy enigmy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Projekt cyfrowa wielkopolska 2020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2">
            <a:hlinkClick r:id="" action="ppaction://media"/>
            <a:extLst>
              <a:ext uri="{FF2B5EF4-FFF2-40B4-BE49-F238E27FC236}">
                <a16:creationId xmlns:a16="http://schemas.microsoft.com/office/drawing/2014/main" id="{0AE7196A-C9C9-488E-BFF1-C7D22E0C62A1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616DB8B-93DA-40DD-A008-88FC43E0CCEA}"/>
              </a:ext>
            </a:extLst>
          </p:cNvPr>
          <p:cNvSpPr txBox="1"/>
          <p:nvPr/>
        </p:nvSpPr>
        <p:spPr>
          <a:xfrm>
            <a:off x="477186" y="2176072"/>
            <a:ext cx="19437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/>
              <a:t>I trochę wyjaśnienia.</a:t>
            </a:r>
          </a:p>
        </p:txBody>
      </p:sp>
    </p:spTree>
    <p:extLst>
      <p:ext uri="{BB962C8B-B14F-4D97-AF65-F5344CB8AC3E}">
        <p14:creationId xmlns:p14="http://schemas.microsoft.com/office/powerpoint/2010/main" val="15468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9D4CA1-02DB-4046-8713-505F5382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Propozycje logo naszej ekipy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8C7EAE-48F2-4724-9BAD-09DE8B192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err="1"/>
              <a:t>maksymilian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430B48F-79FE-4717-8DBC-AA0D5E29BA05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pl-PL"/>
              <a:t>Propozycja  1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12C067E-5244-4B13-84C5-4EEA208E7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/>
              <a:t>Nikodem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023F278B-51A3-4352-A8D3-7E65E99935B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/>
          <a:srcRect t="229" b="229"/>
          <a:stretch/>
        </p:blipFill>
        <p:spPr/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AE69E64-7AE0-4491-8931-21DA783DCA0A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pl-PL"/>
              <a:t>Propozycja  2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011460C7-CEE8-4144-9B49-047CBF951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err="1"/>
              <a:t>gracjan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1D56D242-5636-4132-B51E-3F2C73E9AE1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3"/>
          <a:srcRect t="21551" b="21551"/>
          <a:stretch/>
        </p:blipFill>
        <p:spPr/>
      </p:pic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AE549DBC-D053-467C-9FF5-99D21CDFE35F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pl-PL"/>
              <a:t>Propozycja  3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8898A04C-BE91-4DD2-BABF-B3409AC56E7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4"/>
          <a:srcRect t="5011" b="5011"/>
          <a:stretch/>
        </p:blipFill>
        <p:spPr/>
      </p:pic>
    </p:spTree>
    <p:extLst>
      <p:ext uri="{BB962C8B-B14F-4D97-AF65-F5344CB8AC3E}">
        <p14:creationId xmlns:p14="http://schemas.microsoft.com/office/powerpoint/2010/main" val="25165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2DB36-A087-4145-9690-211FF05A1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39" y="854078"/>
            <a:ext cx="5648960" cy="3352161"/>
          </a:xfrm>
        </p:spPr>
        <p:txBody>
          <a:bodyPr>
            <a:normAutofit/>
          </a:bodyPr>
          <a:lstStyle/>
          <a:p>
            <a:r>
              <a:rPr lang="en-US" dirty="0" err="1"/>
              <a:t>Koniec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446B4-F65C-405E-BA48-53752E5DD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38" y="4206239"/>
            <a:ext cx="5634365" cy="1066971"/>
          </a:xfrm>
        </p:spPr>
        <p:txBody>
          <a:bodyPr>
            <a:normAutofit/>
          </a:bodyPr>
          <a:lstStyle/>
          <a:p>
            <a:r>
              <a:rPr lang="en-US" dirty="0"/>
              <a:t>I </a:t>
            </a:r>
            <a:r>
              <a:rPr lang="en-US" dirty="0" err="1"/>
              <a:t>jeszcze</a:t>
            </a:r>
            <a:r>
              <a:rPr lang="en-US" dirty="0"/>
              <a:t> </a:t>
            </a:r>
            <a:r>
              <a:rPr lang="en-US" dirty="0" err="1"/>
              <a:t>autorzy</a:t>
            </a:r>
            <a:r>
              <a:rPr lang="en-US" dirty="0"/>
              <a:t> z </a:t>
            </a:r>
            <a:r>
              <a:rPr lang="en-US" dirty="0" err="1"/>
              <a:t>klasy</a:t>
            </a:r>
            <a:r>
              <a:rPr lang="en-US" dirty="0"/>
              <a:t> 6c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Obraz zawierający zdjęcie, osoba, wewnątrz, grupa&#10;&#10;Opis wygenerowany automatycznie">
            <a:extLst>
              <a:ext uri="{FF2B5EF4-FFF2-40B4-BE49-F238E27FC236}">
                <a16:creationId xmlns:a16="http://schemas.microsoft.com/office/drawing/2014/main" id="{0662E342-3A9C-41A7-83E7-C75DB28D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871" y="1457949"/>
            <a:ext cx="4823662" cy="3038906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15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0EEA-C92C-4085-BDA8-F8BFA73D6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18245" y="656745"/>
            <a:ext cx="5428489" cy="1596534"/>
          </a:xfrm>
        </p:spPr>
        <p:txBody>
          <a:bodyPr>
            <a:normAutofit/>
          </a:bodyPr>
          <a:lstStyle/>
          <a:p>
            <a:r>
              <a:rPr lang="pl-PL" sz="5400">
                <a:ea typeface="+mj-lt"/>
                <a:cs typeface="+mj-lt"/>
              </a:rPr>
              <a:t>Co to jest enigma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DA742-5F67-4B2B-A08F-375E2425D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62841" y="2378645"/>
            <a:ext cx="6524987" cy="233847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1" dirty="0"/>
              <a:t>ENIGMA-</a:t>
            </a:r>
            <a:r>
              <a:rPr lang="pl-PL" dirty="0">
                <a:ea typeface="+mn-lt"/>
                <a:cs typeface="+mn-lt"/>
              </a:rPr>
              <a:t>NIEMIECKA</a:t>
            </a:r>
            <a:r>
              <a:rPr lang="pl-PL" dirty="0"/>
              <a:t>–PRZENOŚNA ELEKTROMECHANICZNA </a:t>
            </a:r>
            <a:r>
              <a:rPr lang="pl-PL" dirty="0">
                <a:solidFill>
                  <a:srgbClr val="7F7F7F"/>
                </a:solidFill>
              </a:rPr>
              <a:t>    </a:t>
            </a:r>
            <a:r>
              <a:rPr lang="pl-PL" dirty="0">
                <a:solidFill>
                  <a:srgbClr val="FF0000"/>
                </a:solidFill>
              </a:rPr>
              <a:t>maszyna szyfrująca</a:t>
            </a:r>
            <a:r>
              <a:rPr lang="pl-PL" dirty="0"/>
              <a:t>, OPARTA NA MECHANIZMIE OBRACA-JĄCYCH SIĘ WIRNIKÓW, SKONSTRUOWANA PRZEZ    </a:t>
            </a:r>
            <a:r>
              <a:rPr lang="pl-PL" dirty="0">
                <a:hlinkClick r:id="rId3"/>
              </a:rPr>
              <a:t>ARTURA SCHERBIUSA</a:t>
            </a:r>
            <a:r>
              <a:rPr lang="pl-PL" dirty="0"/>
              <a:t>.</a:t>
            </a:r>
          </a:p>
        </p:txBody>
      </p:sp>
      <p:pic>
        <p:nvPicPr>
          <p:cNvPr id="4" name="Obraz 4" descr="Obraz zawierający maszyna do pisania, obiekt, klawiatura, komputer&#10;&#10;Opis wygenerowany automatycznie">
            <a:extLst>
              <a:ext uri="{FF2B5EF4-FFF2-40B4-BE49-F238E27FC236}">
                <a16:creationId xmlns:a16="http://schemas.microsoft.com/office/drawing/2014/main" id="{F16287A9-2549-40B9-A7D2-2A926F253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35" r="27895" b="-2"/>
          <a:stretch/>
        </p:blipFill>
        <p:spPr>
          <a:xfrm rot="21420000">
            <a:off x="6675186" y="548391"/>
            <a:ext cx="4208217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EACA9E-8906-4196-8BD2-641FB35B7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8D124B-418D-44DE-BA73-90C61719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36666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F650842-BA14-4137-95A6-2F419707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04" y="0"/>
            <a:ext cx="5308097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3D6548-930C-4962-B702-D617C8778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1" y="1304458"/>
            <a:ext cx="5066361" cy="874574"/>
          </a:xfrm>
        </p:spPr>
        <p:txBody>
          <a:bodyPr>
            <a:normAutofit/>
          </a:bodyPr>
          <a:lstStyle/>
          <a:p>
            <a:r>
              <a:rPr lang="pl-PL" sz="4800">
                <a:ea typeface="+mj-lt"/>
                <a:cs typeface="+mj-lt"/>
              </a:rPr>
              <a:t>Jak działa enigma?</a:t>
            </a:r>
            <a:endParaRPr lang="pl-PL" sz="48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D42591-3D1F-4ED0-AF41-0C4A6A642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037" y="2179034"/>
            <a:ext cx="5195759" cy="35111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2400" dirty="0">
                <a:solidFill>
                  <a:srgbClr val="FF0000"/>
                </a:solidFill>
              </a:rPr>
              <a:t>SZYFRY PODSTAWIENIOWE                               z  </a:t>
            </a:r>
            <a:r>
              <a:rPr lang="pl-PL" sz="2400" dirty="0" err="1">
                <a:solidFill>
                  <a:srgbClr val="FF0000"/>
                </a:solidFill>
              </a:rPr>
              <a:t>kTÓRYCH</a:t>
            </a:r>
            <a:r>
              <a:rPr lang="pl-PL" sz="2400" dirty="0">
                <a:solidFill>
                  <a:srgbClr val="FF0000"/>
                </a:solidFill>
              </a:rPr>
              <a:t> WYWODZI SIĘ MASZYNA </a:t>
            </a:r>
            <a:r>
              <a:rPr lang="pl-PL" sz="2400" b="1" dirty="0">
                <a:solidFill>
                  <a:srgbClr val="FF0000"/>
                </a:solidFill>
              </a:rPr>
              <a:t>ENIGMA,</a:t>
            </a:r>
            <a:r>
              <a:rPr lang="pl-PL" sz="2400" dirty="0">
                <a:solidFill>
                  <a:srgbClr val="FF0000"/>
                </a:solidFill>
              </a:rPr>
              <a:t> POLEGAJĄ NA ZASTĘPOWANIU JEDNEJ LITERY INNĄ WEDŁUG OKREŚLONEJ REGUŁY. PRZY ROZSZYFROWYWANIU POSTĘPUJEMY W SPOSÓB ODWROTNY. LITERKĘ SZYFROGRAMU ODSZUKUJEMY W DOLNYM WIERSZU I ZASTĘPUJEMY JĄ LITERKĄ Z GÓRNEGO WIERSZA.</a:t>
            </a:r>
            <a:endParaRPr lang="pl-PL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657C2-966C-477E-A494-B7C32AF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2" y="0"/>
            <a:ext cx="525502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29E0A2-B8BF-4890-8C82-51F2C06C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3" y="5762147"/>
            <a:ext cx="526694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0D4AC3-9039-4677-98C7-8034ED12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2" y="450792"/>
            <a:ext cx="5634294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trzałka&#10;&#10;Opis wygenerowany automatycznie">
            <a:extLst>
              <a:ext uri="{FF2B5EF4-FFF2-40B4-BE49-F238E27FC236}">
                <a16:creationId xmlns:a16="http://schemas.microsoft.com/office/drawing/2014/main" id="{D19A979A-2183-43D1-A808-1292EB2B65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19" r="33159" b="-1"/>
          <a:stretch/>
        </p:blipFill>
        <p:spPr>
          <a:xfrm>
            <a:off x="6336120" y="684680"/>
            <a:ext cx="5160018" cy="54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FD512B-92B1-4322-8127-CAF4FE5D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HISTORIA ENIGMY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C3EF97-705B-4B16-895A-A5002BF3C0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606" y="1722202"/>
            <a:ext cx="10735901" cy="43688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400" dirty="0">
                <a:ea typeface="+mn-lt"/>
                <a:cs typeface="+mn-lt"/>
              </a:rPr>
              <a:t>Marian Rejewski, Henryk Zygalski i Jerzy Różycki nad rozwikłaniem Enigmy pracowali kilka lat. Ostatecznie udało się to w końcu grudnia 1932 roku, </a:t>
            </a:r>
            <a:endParaRPr lang="pl-PL" sz="1400"/>
          </a:p>
          <a:p>
            <a:pPr algn="just">
              <a:buNone/>
            </a:pPr>
            <a:r>
              <a:rPr lang="pl-PL" sz="1400" dirty="0">
                <a:ea typeface="+mn-lt"/>
                <a:cs typeface="+mn-lt"/>
              </a:rPr>
              <a:t>W lipcu 1939 roku, gdy widać było, że wybuch wojny jest nieuchronny, zapadła decyzja o konieczności podzielenia się sekretem Enigmy z </a:t>
            </a:r>
            <a:r>
              <a:rPr lang="pl-PL" sz="1400">
                <a:ea typeface="+mn-lt"/>
                <a:cs typeface="+mn-lt"/>
              </a:rPr>
              <a:t>potencjalnymi</a:t>
            </a:r>
            <a:r>
              <a:rPr lang="pl-PL" sz="1400" dirty="0">
                <a:ea typeface="+mn-lt"/>
                <a:cs typeface="+mn-lt"/>
              </a:rPr>
              <a:t> sojusznikami. Pułkownik Gwido </a:t>
            </a:r>
            <a:r>
              <a:rPr lang="pl-PL" sz="1400" dirty="0" err="1">
                <a:ea typeface="+mn-lt"/>
                <a:cs typeface="+mn-lt"/>
              </a:rPr>
              <a:t>Langer</a:t>
            </a:r>
            <a:r>
              <a:rPr lang="pl-PL" sz="1400" dirty="0">
                <a:ea typeface="+mn-lt"/>
                <a:cs typeface="+mn-lt"/>
              </a:rPr>
              <a:t>, pod którego kierownictwem pracowali polscy matematycy, wysłał do Paryża i Londynu depeszę o treści „mamy nowiny”.</a:t>
            </a:r>
            <a:endParaRPr lang="pl-PL" sz="1400"/>
          </a:p>
          <a:p>
            <a:pPr marL="0" indent="0" algn="just">
              <a:buNone/>
            </a:pPr>
            <a:endParaRPr lang="pl-PL" sz="1400" dirty="0">
              <a:ea typeface="+mn-lt"/>
              <a:cs typeface="+mn-lt"/>
            </a:endParaRPr>
          </a:p>
          <a:p>
            <a:pPr algn="just">
              <a:buNone/>
            </a:pPr>
            <a:endParaRPr lang="pl-PL" sz="1400" dirty="0">
              <a:ea typeface="+mn-lt"/>
              <a:cs typeface="+mn-lt"/>
            </a:endParaRPr>
          </a:p>
          <a:p>
            <a:pPr>
              <a:buNone/>
            </a:pPr>
            <a:endParaRPr lang="pl-PL" sz="1400" dirty="0"/>
          </a:p>
          <a:p>
            <a:pPr>
              <a:buNone/>
            </a:pPr>
            <a:endParaRPr lang="pl-PL" sz="1100"/>
          </a:p>
          <a:p>
            <a:pPr marL="0" indent="0">
              <a:buNone/>
            </a:pPr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11463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E504C-0F4C-44B8-BBE7-88C0931B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Budowa enigmy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8D7A2-76E4-4DB2-B13D-46536203EB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ea typeface="+mn-lt"/>
                <a:cs typeface="+mn-lt"/>
              </a:rPr>
              <a:t>Najważniejsze elementy konstrukcji Enigmy to:  Mieszacz - serce maszyny. Składa się na niego od trzech do ośmiu ruchomych bębenków szyfrujących (w niektórych źródłach zwanych też wirnikami, choć w rzeczywistości wirnikiem nazywamy ebonitowy krążek wewnątrz bębenka, kryjący izolowane przewody) oraz pierścienie alfabetyczne na każdym z nich. Po prawej stronie znajduje się bęben wstępny , połączony bezpośrednio z łącznicą. Po lewej stronie znajduje się jeden dodatkowy, nieruchomy bęben - reflektor (tzw. bęben odwracający). Jego zadaniem było połączenie styków ostatniego wirnika w pary oraz zawrócenie sygnału inną drogą w stronę bębna wstępnego. o Klawiatura - 26 klawiszy uporządkowanych jak w zwykłej maszynie do pisania, o Łącznica wtyczkowa (kablowa) - umożliwia zamianę parami określonej liczby liter alfabetu, znajduje się z przodu Enigmy, o Lampki - każda litera po zakodowaniu była zamieniana na inną - tę, której odpowiadająca lampka zapalała się w panelu nad klawiaturą.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83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57">
            <a:extLst>
              <a:ext uri="{FF2B5EF4-FFF2-40B4-BE49-F238E27FC236}">
                <a16:creationId xmlns:a16="http://schemas.microsoft.com/office/drawing/2014/main" id="{797165E7-07D5-44D5-A969-52A68AC77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5" name="Freeform 11">
            <a:extLst>
              <a:ext uri="{FF2B5EF4-FFF2-40B4-BE49-F238E27FC236}">
                <a16:creationId xmlns:a16="http://schemas.microsoft.com/office/drawing/2014/main" id="{0B280DBD-2815-4DCB-B024-B643AE81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Freeform 13">
            <a:extLst>
              <a:ext uri="{FF2B5EF4-FFF2-40B4-BE49-F238E27FC236}">
                <a16:creationId xmlns:a16="http://schemas.microsoft.com/office/drawing/2014/main" id="{A5098477-9C54-4B12-B85E-1A2CDD83A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Freeform 25">
            <a:extLst>
              <a:ext uri="{FF2B5EF4-FFF2-40B4-BE49-F238E27FC236}">
                <a16:creationId xmlns:a16="http://schemas.microsoft.com/office/drawing/2014/main" id="{342417C2-466C-418D-B143-F27E00E64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Freeform 14">
            <a:extLst>
              <a:ext uri="{FF2B5EF4-FFF2-40B4-BE49-F238E27FC236}">
                <a16:creationId xmlns:a16="http://schemas.microsoft.com/office/drawing/2014/main" id="{8EB20674-E635-4F0A-AC68-F23358C36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3" name="5-Point Star 24">
            <a:extLst>
              <a:ext uri="{FF2B5EF4-FFF2-40B4-BE49-F238E27FC236}">
                <a16:creationId xmlns:a16="http://schemas.microsoft.com/office/drawing/2014/main" id="{2F9E64F1-5B60-4624-9174-F6AAC13B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5EE41780-B70C-4673-AE44-588A2836A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3FEA04-2F27-422A-91CA-36D58D8F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08483" y="3058086"/>
            <a:ext cx="10047831" cy="16208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2600">
                <a:solidFill>
                  <a:schemeClr val="bg1"/>
                </a:solidFill>
              </a:rPr>
              <a:t>                          </a:t>
            </a:r>
            <a:r>
              <a:rPr lang="en-US" sz="6000">
                <a:solidFill>
                  <a:schemeClr val="bg1"/>
                </a:solidFill>
              </a:rPr>
              <a:t> ZDJĘCIA ENIGMY</a:t>
            </a:r>
            <a:br>
              <a:rPr lang="en-US" sz="6000"/>
            </a:br>
            <a:br>
              <a:rPr lang="en-US" sz="2600"/>
            </a:br>
            <a:r>
              <a:rPr lang="en-US" sz="2600">
                <a:solidFill>
                  <a:schemeClr val="bg1"/>
                </a:solidFill>
              </a:rPr>
              <a:t>          </a:t>
            </a:r>
          </a:p>
        </p:txBody>
      </p:sp>
      <p:pic>
        <p:nvPicPr>
          <p:cNvPr id="4" name="Obraz 4" descr="Obraz zawierający wewnątrz, sprzęt elektroniczny, stół, komputer&#10;&#10;Opis wygenerowany automatycznie">
            <a:extLst>
              <a:ext uri="{FF2B5EF4-FFF2-40B4-BE49-F238E27FC236}">
                <a16:creationId xmlns:a16="http://schemas.microsoft.com/office/drawing/2014/main" id="{1306A413-CC52-4EB5-873A-D1DB423F2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459" r="-3" b="13457"/>
          <a:stretch/>
        </p:blipFill>
        <p:spPr>
          <a:xfrm rot="21420000">
            <a:off x="297942" y="612389"/>
            <a:ext cx="2469963" cy="2406798"/>
          </a:xfrm>
          <a:prstGeom prst="rect">
            <a:avLst/>
          </a:prstGeom>
        </p:spPr>
      </p:pic>
      <p:pic>
        <p:nvPicPr>
          <p:cNvPr id="16" name="Obraz 17" descr="Obraz zawierający wewnątrz, sprzęt elektroniczny, siedzi, stół&#10;&#10;Opis wygenerowany automatycznie">
            <a:extLst>
              <a:ext uri="{FF2B5EF4-FFF2-40B4-BE49-F238E27FC236}">
                <a16:creationId xmlns:a16="http://schemas.microsoft.com/office/drawing/2014/main" id="{6D5F9ED6-1C20-442C-8E02-6F5FDA4417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031" r="4" b="4"/>
          <a:stretch/>
        </p:blipFill>
        <p:spPr>
          <a:xfrm rot="64620000">
            <a:off x="2981778" y="456814"/>
            <a:ext cx="2469963" cy="2406798"/>
          </a:xfrm>
          <a:prstGeom prst="rect">
            <a:avLst/>
          </a:prstGeom>
        </p:spPr>
      </p:pic>
      <p:pic>
        <p:nvPicPr>
          <p:cNvPr id="52" name="Obraz 52" descr="Obraz zawierający stół, sprzęt elektroniczny, wewnątrz, siedzi&#10;&#10;Opis wygenerowany automatycznie">
            <a:extLst>
              <a:ext uri="{FF2B5EF4-FFF2-40B4-BE49-F238E27FC236}">
                <a16:creationId xmlns:a16="http://schemas.microsoft.com/office/drawing/2014/main" id="{FEF0F49A-806E-4A91-9557-72845EA4F3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4917" r="-2" b="5678"/>
          <a:stretch/>
        </p:blipFill>
        <p:spPr>
          <a:xfrm rot="21420000">
            <a:off x="5523556" y="374836"/>
            <a:ext cx="2469963" cy="2406798"/>
          </a:xfrm>
          <a:prstGeom prst="rect">
            <a:avLst/>
          </a:prstGeom>
        </p:spPr>
      </p:pic>
      <p:pic>
        <p:nvPicPr>
          <p:cNvPr id="7" name="Obraz 7" descr="Obraz zawierający stół, wewnątrz, siedzi, komputer&#10;&#10;Opis wygenerowany automatycznie">
            <a:extLst>
              <a:ext uri="{FF2B5EF4-FFF2-40B4-BE49-F238E27FC236}">
                <a16:creationId xmlns:a16="http://schemas.microsoft.com/office/drawing/2014/main" id="{6EF53F89-DEF1-4622-A2C7-226A74C2F5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8282" r="14753" b="4"/>
          <a:stretch/>
        </p:blipFill>
        <p:spPr>
          <a:xfrm rot="64620000">
            <a:off x="8160133" y="175527"/>
            <a:ext cx="2469963" cy="2406798"/>
          </a:xfrm>
          <a:prstGeom prst="rect">
            <a:avLst/>
          </a:prstGeom>
        </p:spPr>
      </p:pic>
      <p:sp>
        <p:nvSpPr>
          <p:cNvPr id="77" name="5-Point Star 18">
            <a:extLst>
              <a:ext uri="{FF2B5EF4-FFF2-40B4-BE49-F238E27FC236}">
                <a16:creationId xmlns:a16="http://schemas.microsoft.com/office/drawing/2014/main" id="{B0B35178-9AB4-45A9-AF43-F2C075456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6ED159-F800-4A01-BE96-11F568602329}"/>
              </a:ext>
            </a:extLst>
          </p:cNvPr>
          <p:cNvSpPr txBox="1"/>
          <p:nvPr/>
        </p:nvSpPr>
        <p:spPr>
          <a:xfrm>
            <a:off x="9256581" y="6870700"/>
            <a:ext cx="293541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BDEBBA1-7AA4-455D-9FB5-F1C89AB5E3D8}"/>
              </a:ext>
            </a:extLst>
          </p:cNvPr>
          <p:cNvSpPr txBox="1"/>
          <p:nvPr/>
        </p:nvSpPr>
        <p:spPr>
          <a:xfrm>
            <a:off x="6308462" y="6870700"/>
            <a:ext cx="293541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368EC66-760A-4D7F-836A-7A80E7C0567C}"/>
              </a:ext>
            </a:extLst>
          </p:cNvPr>
          <p:cNvSpPr txBox="1"/>
          <p:nvPr/>
        </p:nvSpPr>
        <p:spPr>
          <a:xfrm>
            <a:off x="3360343" y="6870700"/>
            <a:ext cx="293541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21619318-D962-492A-B98C-AF86080D1587}"/>
              </a:ext>
            </a:extLst>
          </p:cNvPr>
          <p:cNvSpPr txBox="1"/>
          <p:nvPr/>
        </p:nvSpPr>
        <p:spPr>
          <a:xfrm>
            <a:off x="412224" y="6870700"/>
            <a:ext cx="293541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en-US" sz="700">
                <a:solidFill>
                  <a:srgbClr val="FFFFFF"/>
                </a:solidFill>
              </a:rPr>
              <a:t> wykonane przez nieznanego autora jest objęte licencją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7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77A26-7F90-49A4-8B69-FD00CA4CB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2800" noProof="1">
                <a:solidFill>
                  <a:schemeClr val="tx1"/>
                </a:solidFill>
              </a:rPr>
              <a:t>Matematycy enigmY</a:t>
            </a:r>
            <a:br>
              <a:rPr lang="pl-PL" sz="2800" noProof="1"/>
            </a:br>
            <a:r>
              <a:rPr lang="pl-PL" sz="2800" noProof="1"/>
              <a:t>pod koniec grudnia 1932r. Marian Rajewski odczytał pierwsze informację </a:t>
            </a:r>
            <a:r>
              <a:rPr lang="pl-PL" sz="2800" b="1" noProof="1">
                <a:ea typeface="+mj-lt"/>
                <a:cs typeface="+mj-lt"/>
              </a:rPr>
              <a:t>przesyłane za pośrednictwem niemieckiej maszyny szyfrującej „Enigma”. Współautorami złamania kodu „Enigmy” byli Jerzy Różycki i Henryk Zygalski. </a:t>
            </a:r>
            <a:r>
              <a:rPr lang="pl-PL" sz="2800" noProof="1">
                <a:ea typeface="+mj-lt"/>
                <a:cs typeface="+mj-lt"/>
              </a:rPr>
              <a:t>Matematycy Rejewski, Różycki </a:t>
            </a:r>
            <a:br>
              <a:rPr lang="pl-PL" sz="2800" noProof="1">
                <a:ea typeface="+mj-lt"/>
                <a:cs typeface="+mj-lt"/>
              </a:rPr>
            </a:br>
            <a:r>
              <a:rPr lang="pl-PL" sz="2800" noProof="1">
                <a:ea typeface="+mj-lt"/>
                <a:cs typeface="+mj-lt"/>
              </a:rPr>
              <a:t>i Zygalski, studenci Uniwersytetu Poznańskiego, uczestniczyli </a:t>
            </a:r>
            <a:br>
              <a:rPr lang="pl-PL" sz="2800" noProof="1">
                <a:ea typeface="+mj-lt"/>
                <a:cs typeface="+mj-lt"/>
              </a:rPr>
            </a:br>
            <a:r>
              <a:rPr lang="pl-PL" sz="2800" noProof="1">
                <a:ea typeface="+mj-lt"/>
                <a:cs typeface="+mj-lt"/>
              </a:rPr>
              <a:t>w kursie dla kryptologów zorganizowanym na tej uczelni przy współudziale wojska. Po ukończeniu kursu zostali zatrudnieni w 1930 roku w Biurze Szyfrów Sztabu Generalnego Wojska Polskiego.</a:t>
            </a:r>
            <a:endParaRPr lang="pl-PL" sz="2800" noProof="1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808F05-B8E1-40AD-B721-0A991263C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36561" y="3397108"/>
            <a:ext cx="10159070" cy="2084771"/>
          </a:xfrm>
        </p:spPr>
        <p:txBody>
          <a:bodyPr/>
          <a:lstStyle/>
          <a:p>
            <a:r>
              <a:rPr lang="en-US" sz="200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en-US" sz="2000" noProof="1">
                <a:solidFill>
                  <a:srgbClr val="C00000"/>
                </a:solidFill>
                <a:ea typeface="+mn-lt"/>
                <a:cs typeface="+mn-lt"/>
              </a:rPr>
              <a:t>Polacy osiągnęli sukces dzięki zastosowaniu metody matematycznej zamiast lingwistycznej.  Na ten pomysł wpadł ppłk Maksymilian Ciężki z </a:t>
            </a:r>
          </a:p>
          <a:p>
            <a:r>
              <a:rPr lang="en-US" sz="2000" noProof="1">
                <a:solidFill>
                  <a:srgbClr val="C00000"/>
                </a:solidFill>
                <a:ea typeface="+mn-lt"/>
                <a:cs typeface="+mn-lt"/>
              </a:rPr>
              <a:t>Biura Szyfrowego.</a:t>
            </a:r>
            <a:endParaRPr lang="en-US" sz="2000" noProof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1BAE59-15E3-4570-8C49-D2B43087B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5" cy="2646007"/>
          </a:xfrm>
        </p:spPr>
        <p:txBody>
          <a:bodyPr>
            <a:normAutofit/>
          </a:bodyPr>
          <a:lstStyle/>
          <a:p>
            <a:pPr algn="ctr"/>
            <a:r>
              <a:rPr lang="pl-PL" sz="4200"/>
              <a:t>    </a:t>
            </a:r>
            <a:br>
              <a:rPr lang="pl-PL" sz="4200"/>
            </a:br>
            <a:br>
              <a:rPr lang="pl-PL" sz="4200"/>
            </a:br>
            <a:br>
              <a:rPr lang="pl-PL" sz="4200"/>
            </a:br>
            <a:r>
              <a:rPr lang="pl-PL" sz="4200"/>
              <a:t>      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5856A6-256B-492D-AE42-F13BD2A64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029" y="1053689"/>
            <a:ext cx="9841575" cy="4724776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Zdjęcia Polaków, którzy rozszyfrowali enigmę  czyli.</a:t>
            </a:r>
            <a:b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</a:br>
            <a:endParaRPr lang="pl-PL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4C1A116-46B7-406D-9D07-76B23DC86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531" y="1716851"/>
            <a:ext cx="7200180" cy="36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4A34-2069-46D7-8C2B-8503FB53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488814"/>
          </a:xfrm>
        </p:spPr>
        <p:txBody>
          <a:bodyPr>
            <a:normAutofit fontScale="90000"/>
          </a:bodyPr>
          <a:lstStyle/>
          <a:p>
            <a:r>
              <a:rPr lang="pl-PL"/>
              <a:t>Ciekawostki</a:t>
            </a:r>
            <a:br>
              <a:rPr lang="pl-PL"/>
            </a:br>
            <a:r>
              <a:rPr lang="pl-PL"/>
              <a:t>Enigma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EBFC-A71A-4BAF-A993-D4780ABEFC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6132" y="174321"/>
            <a:ext cx="6034375" cy="5200264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 </a:t>
            </a:r>
            <a:r>
              <a:rPr lang="pl-PL">
                <a:ea typeface="+mn-lt"/>
                <a:cs typeface="+mn-lt"/>
              </a:rPr>
              <a:t>Co ciekawe, pierwsze wstępne i szczątkowe rozszyfrowanie kodów enigmy, udało się polskim kryptologom, już w roku 1932. Odkrycia tego dokonano w Pałacu Saskim w Warszawie, w którym mieściła się siedziba Biura Szyfrów Oddziału II Sztabu Głównego Wojska Polskiego.</a:t>
            </a:r>
          </a:p>
          <a:p>
            <a:r>
              <a:rPr lang="pl-PL">
                <a:ea typeface="+mn-lt"/>
                <a:cs typeface="+mn-lt"/>
              </a:rPr>
              <a:t> Ilość kombinacji w Enigmie, wynosiła 10 do potęgi 114! Ile to dokładnie? 5 172 165 503 971 832 752 302 775 832 450 732 675 000 000 000 000 000 000 000 000 000 000 000 000 000 000 000 000 000.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B008-BBA9-48E7-931D-A6BB41278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03" y="1237244"/>
            <a:ext cx="4982805" cy="4398300"/>
          </a:xfrm>
        </p:spPr>
        <p:txBody>
          <a:bodyPr>
            <a:normAutofit fontScale="92500"/>
          </a:bodyPr>
          <a:lstStyle/>
          <a:p>
            <a:r>
              <a:rPr lang="en-US">
                <a:ea typeface="+mn-lt"/>
                <a:cs typeface="+mn-lt"/>
              </a:rPr>
              <a:t> </a:t>
            </a:r>
            <a:r>
              <a:rPr lang="pl-PL">
                <a:ea typeface="+mn-lt"/>
                <a:cs typeface="+mn-lt"/>
              </a:rPr>
              <a:t>Maszyna Enigma koduje wiadomości w taki sposób, że każda z liter może być opisana matematycznie, jako wynik permutacji. Dlatego też do złamania kodu, była potrzebna ogromna wiedza w nietypowej dziedzinie matematyki, jaką jest kryptologia.</a:t>
            </a:r>
            <a:endParaRPr lang="pl-PL"/>
          </a:p>
          <a:p>
            <a:r>
              <a:rPr lang="pl-PL">
                <a:ea typeface="+mn-lt"/>
                <a:cs typeface="+mn-lt"/>
              </a:rPr>
              <a:t>Słowo Enigma, oznacza z języka greckiego ,,zagadkę’’</a:t>
            </a:r>
            <a:endParaRPr lang="pl-PL"/>
          </a:p>
          <a:p>
            <a:r>
              <a:rPr lang="pl-PL">
                <a:ea typeface="+mn-lt"/>
                <a:cs typeface="+mn-lt"/>
              </a:rPr>
              <a:t>Enigma była produkowana przez wytwórnię </a:t>
            </a:r>
            <a:r>
              <a:rPr lang="pl-PL" err="1">
                <a:ea typeface="+mn-lt"/>
                <a:cs typeface="+mn-lt"/>
              </a:rPr>
              <a:t>Scherbius</a:t>
            </a:r>
            <a:r>
              <a:rPr lang="pl-PL">
                <a:ea typeface="+mn-lt"/>
                <a:cs typeface="+mn-lt"/>
              </a:rPr>
              <a:t> &amp; </a:t>
            </a:r>
            <a:r>
              <a:rPr lang="pl-PL" err="1">
                <a:ea typeface="+mn-lt"/>
                <a:cs typeface="+mn-lt"/>
              </a:rPr>
              <a:t>Ritter</a:t>
            </a:r>
            <a:r>
              <a:rPr lang="pl-PL">
                <a:ea typeface="+mn-lt"/>
                <a:cs typeface="+mn-lt"/>
              </a:rPr>
              <a:t>, która została założona w 1917 roku przez </a:t>
            </a:r>
            <a:r>
              <a:rPr lang="pl-PL" err="1">
                <a:ea typeface="+mn-lt"/>
                <a:cs typeface="+mn-lt"/>
              </a:rPr>
              <a:t>Scherbiusa</a:t>
            </a:r>
            <a:r>
              <a:rPr lang="pl-PL">
                <a:ea typeface="+mn-lt"/>
                <a:cs typeface="+mn-lt"/>
              </a:rPr>
              <a:t> oraz innego niemieckiego inżyniera Richarda Rittera, także zajmującego się konstrukcją urządzeń elektromechanicznych.</a:t>
            </a:r>
            <a:endParaRPr lang="pl-PL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Application>Microsoft Office PowerPoint</Application>
  <PresentationFormat>Panoramiczny</PresentationFormat>
  <Slides>12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Main Event</vt:lpstr>
      <vt:lpstr>Pogromcy enigmy</vt:lpstr>
      <vt:lpstr>Co to jest enigma</vt:lpstr>
      <vt:lpstr>Jak działa enigma?</vt:lpstr>
      <vt:lpstr>HISTORIA ENIGMY </vt:lpstr>
      <vt:lpstr>Budowa enigmy</vt:lpstr>
      <vt:lpstr>                           ZDJĘCIA ENIGMY            </vt:lpstr>
      <vt:lpstr>Matematycy enigmY pod koniec grudnia 1932r. Marian Rajewski odczytał pierwsze informację przesyłane za pośrednictwem niemieckiej maszyny szyfrującej „Enigma”. Współautorami złamania kodu „Enigmy” byli Jerzy Różycki i Henryk Zygalski. Matematycy Rejewski, Różycki  i Zygalski, studenci Uniwersytetu Poznańskiego, uczestniczyli  w kursie dla kryptologów zorganizowanym na tej uczelni przy współudziale wojska. Po ukończeniu kursu zostali zatrudnieni w 1930 roku w Biurze Szyfrów Sztabu Generalnego Wojska Polskiego.</vt:lpstr>
      <vt:lpstr>              </vt:lpstr>
      <vt:lpstr>Ciekawostki Enigma</vt:lpstr>
      <vt:lpstr>Prezentacja programu PowerPoint</vt:lpstr>
      <vt:lpstr>Propozycje logo naszej ekipy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51</cp:revision>
  <dcterms:created xsi:type="dcterms:W3CDTF">2020-11-18T13:39:02Z</dcterms:created>
  <dcterms:modified xsi:type="dcterms:W3CDTF">2021-02-25T15:29:03Z</dcterms:modified>
</cp:coreProperties>
</file>