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2" r:id="rId4"/>
    <p:sldId id="258" r:id="rId5"/>
    <p:sldId id="259" r:id="rId6"/>
    <p:sldId id="260" r:id="rId7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5087718-78F1-49BE-ADF2-322E8108A7C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215BDC8-DF27-4622-BF73-725B951D59F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6CD7AB6-FA87-41B3-9914-64D19416A6A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E3E8DF-CAD5-47D7-A97F-8402D6D8702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A315B8-284E-45E0-ADD8-2CF4DB0726ED}" type="slidenum"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04582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E0A1EAB-363F-484C-B460-75F62B292F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7D563D4-A941-45E9-828D-A22132A3EA3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6ABD66A1-29A8-425F-B54D-B11C96CEA79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42109F-5667-47AA-9C40-818CD1176B1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D251B26-E42A-46E4-9B85-72CFCADC994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D7460E-5BA0-4AF2-8787-CCEA23A18F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DEFF1B1-BA9E-4317-B947-6E7D9244CB9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9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9564E6D-5D1D-46B5-B0AB-53E1756DF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7D8B9DB-F2BD-484F-BAA6-505FE4D8A8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B1D4E8F-CF53-4956-B481-0676EEF7B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7D81DD2-9146-4FD0-B233-EDFF626E0C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B1D4E8F-CF53-4956-B481-0676EEF7B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7D81DD2-9146-4FD0-B233-EDFF626E0C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09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DF00CE8-CBBF-479B-9D4F-A3E3E2FAC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F4AC95B-3EAC-4FA2-B2F2-37907DAF53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BEC2B16-18A3-4C22-955E-1C66C8A48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C5AAC0E-4A9B-488E-8F30-6C52BE0F53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5CFBF54-0373-4933-A90E-1D0D36823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C93A370-4D5F-4BC9-BE35-49CB0C47CA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E2DEE-2D7F-4422-841D-4DC8EAB311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91F336-73AA-4451-A203-86CE9B9430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66F460-0038-45D6-9881-9740CE8C4C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991DE1-8FFF-44D4-8119-3880B522D7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D093E0-1FCE-442C-82E0-4D27DE9040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71A6D9-9AEA-41D1-87B8-F6AF7B86D74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636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2AC350-29C3-4A28-803C-8E609E1347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31D776E-DA13-4E5D-8864-5617564C358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5ECC4F-C76B-4BB9-A527-548D76F79B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CFA23-83E1-45DD-B45F-22D6265E31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384813-A9B3-4C0C-A090-ACAEFAAC7E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D53757-720F-4D4A-9557-47B1AD89EB0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37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2EA5442-0F5A-4897-806D-7A8DBD26A02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DCF495-F54A-4D6C-B958-6267A9F6E6D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C3486D-5B41-499F-B519-81AFADC5CB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9529FE-BDC1-452E-8B2A-59EA447055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543B1B-A0BE-4CC3-9545-7D9D8B0C90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E2C98-44C6-4D1E-A3E3-A04CF00B632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34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B4C9-84C0-40D5-A2EB-37CC154125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9D0FA-BFE4-4B54-81EB-2CEAC932F02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A4572E-6559-47C2-94ED-CFE8E26F63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3204D4-7179-4AF7-AE60-D100E75225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CB0050-C405-4033-9EDF-6F62E96B64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3505AA-2109-47BD-A88C-8ED2F904AB0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17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61107-5487-4DD9-B0D0-E0FB933134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39B2B4-488A-40C0-B7AD-2BF01E8FFC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B289C0-C635-4A5F-B672-F0C1B6264C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81419B-5AB1-49DC-ABAE-A8D9E11875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17171B-5EC6-4089-B359-B26E2C8D35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FE3577-AF86-4673-B385-30769F4364D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35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D8AA56-1697-400D-8239-6D1FF328F6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73729B-155C-4D3F-BEFB-B35E3E5B5D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8CBEF6-A37C-4BC7-919F-95FE4ED0F8A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A8308F-7146-4115-85AB-509FC2C116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37CD2B-CD77-4CAF-BAC5-A4E5AB415E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BFBE79-A156-41D6-8EC6-206FA0661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01EF1B-881E-4AA8-B1B9-9AD348843FF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0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680D1-E3D4-4721-B75B-60FECBDE7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FD5D1C-5BBB-4A3D-B650-4A5E0690F6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BF3509-B1CA-41EE-9E89-66CDE61BA65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036B27-219F-4738-89F7-605E8EEB18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B0BEA76-D7F1-4D8D-8C33-5AE2CEC9F55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50AE249-AA2A-4061-848B-9C0245BD6B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10BB359-376B-4EC5-84CE-A16027B463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CC175A3-DC2A-4DAB-A3DF-C904CA31CB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7232A6-8A62-4308-A9CA-8C231CBD890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3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4F6A3-55A3-4475-9A5D-D66CCAC54E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08A693-0977-41B5-ADA3-F4F12898F2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F5F8188-4BA3-49A7-B4FE-5EBCAA825A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EC7FB6-EF18-4C63-847B-42D26F90D1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DB5A26-1CC0-4DF0-87AE-9C2BB8DC9CC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9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68BED7C-2A36-4A96-A94D-03C49C6B47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1FAD4CA-8AC6-4795-A054-C5B2446745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D7268B-D3B0-48E6-8F6B-F13B42FB25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CE1303-94A6-472B-95B4-BC56E092325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9412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994372-E627-48E3-9824-DC1CEEF8F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7BCB1-80C6-46F6-ABE1-1C377E8A33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F99A11-B9E3-4B53-AC70-B569A1EFC62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46D22F-D5D3-4CBE-A1C4-851573BBEC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E97285-D216-424D-8305-717F2D3541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C6A1E3-5DEE-4702-A86E-F6C7F0387B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E74F1B-6609-4ED0-91F1-BC06FBD2E56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65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53EDAB-5BD2-4412-99AB-5225EADD0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2B0B747-0C48-4245-928D-8F53C68D7E8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1FBDE4-319F-4C69-A5E0-38E019CFB7B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0CBDDD-2C8B-4840-B2E3-69013E7514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4CF560-1D63-4BA0-A072-C98413DF51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1DCAB9-E641-423F-A8C7-1658843A18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EB6F2-B660-4DC8-9AC3-7B318CBFF83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3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DDEE727-5E82-4EE7-B5C7-C8D5F39A7F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0FF073-88DC-4E17-9659-849B60FFB4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4716FD-53BB-4C92-A06A-F3455CD0A1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15B587-95EA-45D7-ACEA-B644A2F04E9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636E1D-9554-45BB-A89B-D1002F85640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30D95F8-8F45-4F19-9EEB-FBA66F2B463F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E34AE9-214A-4D36-96A6-67258F79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8" y="542441"/>
            <a:ext cx="9071643" cy="6215842"/>
          </a:xfrm>
          <a:solidFill>
            <a:schemeClr val="bg1">
              <a:alpha val="38000"/>
            </a:schemeClr>
          </a:solidFill>
        </p:spPr>
        <p:txBody>
          <a:bodyPr/>
          <a:lstStyle/>
          <a:p>
            <a:pPr marL="108000" indent="0" algn="ctr">
              <a:buNone/>
            </a:pPr>
            <a:endParaRPr lang="pl-PL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108000" indent="0" algn="ctr">
              <a:buNone/>
            </a:pPr>
            <a:r>
              <a:rPr lang="pl-PL" sz="4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Fabryka Lalek i Zabawek Drewnianych</a:t>
            </a:r>
            <a:br>
              <a:rPr lang="pl-PL" sz="4800" b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pl-PL" sz="4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Adama Szrajera</a:t>
            </a:r>
          </a:p>
          <a:p>
            <a:pPr marL="108000" indent="0" algn="ctr">
              <a:buNone/>
            </a:pPr>
            <a:endParaRPr lang="pl-PL" sz="48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108000" indent="0" algn="ctr">
              <a:buNone/>
            </a:pPr>
            <a:r>
              <a:rPr lang="pl-PL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Projekt Cyfrowa Szkoła Wielkopolska – Spacer po ulicy Niecałej,</a:t>
            </a:r>
          </a:p>
          <a:p>
            <a:pPr marL="108000" indent="0" algn="ctr">
              <a:buNone/>
            </a:pPr>
            <a:r>
              <a:rPr lang="pl-PL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IV Liceum Ogólnokształcące im. Ignacego Jana Paderewskiego w Kaliszu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7D55FF3-7D88-4162-9C22-E654251E98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17597"/>
            <a:ext cx="9071643" cy="3385542"/>
          </a:xfrm>
        </p:spPr>
        <p:txBody>
          <a:bodyPr>
            <a:spAutoFit/>
          </a:bodyPr>
          <a:lstStyle/>
          <a:p>
            <a:pPr lvl="0" algn="l">
              <a:buNone/>
            </a:pPr>
            <a:r>
              <a:rPr lang="pl-PL" sz="2200" dirty="0">
                <a:solidFill>
                  <a:schemeClr val="bg1"/>
                </a:solidFill>
              </a:rPr>
              <a:t>    </a:t>
            </a:r>
            <a: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Fabryka Lalek i Zabawek Drewnianych, znajdująca się na ulicy Niecałej 6, jest jednym z najstarszych i najciekawszych zabytków Kalisza. Początki fabryki sięgają jeszcze końca XIX w., na papierach firmowych widnieje rok 1884. Prawdopodobnie jej powstanie należy wiązać z działalnością księgarza i fotografa, który miał swój dom również na ul. Niecałej. Adam </a:t>
            </a:r>
            <a:r>
              <a:rPr lang="pl-PL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Szrajer</a:t>
            </a:r>
            <a: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swoje doświadczenie zyskał pracując u Jakuba </a:t>
            </a:r>
            <a:r>
              <a:rPr lang="pl-PL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Fingerhuta</a:t>
            </a:r>
            <a: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Wspólne interesy przyczyniły się również do zawarcia małżeństwa pomiędzy </a:t>
            </a:r>
            <a:r>
              <a:rPr lang="pl-PL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Szrajerem</a:t>
            </a:r>
            <a: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córką jego pracodawcy, Bertą </a:t>
            </a:r>
            <a:r>
              <a:rPr lang="pl-PL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Fingerhut</a:t>
            </a:r>
            <a: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Niestety podczas I wojny światowej fabryka została zniszczona.  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3F332CF-BF57-4A38-8274-4C050E3C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8" y="3917572"/>
            <a:ext cx="4676037" cy="251786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7A36E60-DE7A-4936-8C2F-7E4614D45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819" y="3917572"/>
            <a:ext cx="4785775" cy="295681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4FE1894-701E-4A5B-993D-C4E08134B6B3}"/>
              </a:ext>
            </a:extLst>
          </p:cNvPr>
          <p:cNvSpPr txBox="1"/>
          <p:nvPr/>
        </p:nvSpPr>
        <p:spPr>
          <a:xfrm>
            <a:off x="712922" y="7005234"/>
            <a:ext cx="725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Zdj. Muzeum Okręgowe Ziemi Kaliskiej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7D55FF3-7D88-4162-9C22-E654251E98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17597"/>
            <a:ext cx="9071643" cy="5740033"/>
          </a:xfrm>
        </p:spPr>
        <p:txBody>
          <a:bodyPr>
            <a:spAutoFit/>
          </a:bodyPr>
          <a:lstStyle/>
          <a:p>
            <a:pPr lvl="0" algn="l">
              <a:buNone/>
            </a:pPr>
            <a: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 wojnie Szrajerowi udało się ją odbudować i sprawnie zarządzać do 1934 r. Przedwojenne lalki były sygnowane </a:t>
            </a:r>
            <a:b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trójkącie ASK ( Adam Szrajer Kalisz). Po śmierci Szrajera fabryka przeszła na własność jego synów Henryka, Mieczysława i Leona. W 1939 r. Mieczysław udał się na targi do Nowego Yorku, z których już nie wrócił i w 1940 r. sprowadził do Ameryki brata Henryka wraz z matką. Udało im się uciec przed Zagładą dzięki japońskiej wizie. Brat Leon został w Polsce i w 1944 r. zginął w Powstaniu Warszawskim. Podczas II wojny światowej fabrykę przejął Niemiec, Theodor Reinke (sygnatura TRK). Po wojnie fabryka została upaństwowiona.</a:t>
            </a:r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5DD492-AF1E-4AE1-AE69-97C999AB3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28" y="4392544"/>
            <a:ext cx="4499238" cy="274953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44C624C-4EDE-418B-B326-096DE5A2AC84}"/>
              </a:ext>
            </a:extLst>
          </p:cNvPr>
          <p:cNvSpPr txBox="1"/>
          <p:nvPr/>
        </p:nvSpPr>
        <p:spPr>
          <a:xfrm>
            <a:off x="6456759" y="5787612"/>
            <a:ext cx="226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Zdj. Muzeum Okręgowe Ziemi Kaliskiej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48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A91B760-DF29-48F2-AE0C-E87EE2D1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1997" y="2592003"/>
            <a:ext cx="3312002" cy="4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606D07E-957B-4C5C-8BC4-0E0F1A54C542}"/>
              </a:ext>
            </a:extLst>
          </p:cNvPr>
          <p:cNvSpPr txBox="1"/>
          <p:nvPr/>
        </p:nvSpPr>
        <p:spPr>
          <a:xfrm>
            <a:off x="527764" y="287999"/>
            <a:ext cx="4656243" cy="20393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31999" marR="0" lvl="0" indent="-323999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  </a:t>
            </a:r>
            <a:r>
              <a:rPr lang="pl-PL" sz="2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Fabryka słynęła przede wszystkim z produkcji porcelanowych lalek. Szczególnie popularne były lalki </a:t>
            </a:r>
            <a:r>
              <a:rPr lang="pl-PL" sz="2000" b="1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shirlejki</a:t>
            </a:r>
            <a:r>
              <a:rPr lang="pl-PL" sz="2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, które były wzorowane na amerykańskiej aktorce Shirley </a:t>
            </a:r>
            <a:r>
              <a:rPr lang="pl-PL" sz="2000" b="1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Temple</a:t>
            </a:r>
            <a:r>
              <a:rPr lang="pl-PL" sz="2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022F40-16FF-4A90-9EDF-6FB415F7DFC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1998" y="935998"/>
            <a:ext cx="4176000" cy="56879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3842B91-0199-485A-B07A-E72ADDD01E04}"/>
              </a:ext>
            </a:extLst>
          </p:cNvPr>
          <p:cNvSpPr txBox="1"/>
          <p:nvPr/>
        </p:nvSpPr>
        <p:spPr>
          <a:xfrm>
            <a:off x="796042" y="6840003"/>
            <a:ext cx="4535373" cy="37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Zdj. Muzeum G. J. Osiakowskich w Kaliszu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34B062-132B-4C6D-8C42-D26732083A7C}"/>
              </a:ext>
            </a:extLst>
          </p:cNvPr>
          <p:cNvSpPr txBox="1"/>
          <p:nvPr/>
        </p:nvSpPr>
        <p:spPr>
          <a:xfrm>
            <a:off x="5780868" y="6840003"/>
            <a:ext cx="386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Zdj. Kasia </a:t>
            </a:r>
            <a:r>
              <a:rPr lang="pl-PL" dirty="0" err="1">
                <a:solidFill>
                  <a:schemeClr val="bg1"/>
                </a:solidFill>
              </a:rPr>
              <a:t>Latawska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E8A6FDF-1C8B-463E-BCE1-EEE2E26310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628" y="2099487"/>
            <a:ext cx="3528002" cy="44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9A6327F-2B58-4D8B-BEED-2C1E7F52DD7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04000" y="2136061"/>
            <a:ext cx="5687997" cy="37972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4E7DAC1-0F6D-40AB-BDFA-F87BF9C3D844}"/>
              </a:ext>
            </a:extLst>
          </p:cNvPr>
          <p:cNvSpPr txBox="1"/>
          <p:nvPr/>
        </p:nvSpPr>
        <p:spPr>
          <a:xfrm>
            <a:off x="483882" y="700962"/>
            <a:ext cx="3137493" cy="456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31999" marR="0" lvl="0" indent="-323999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bg1"/>
                </a:solidFill>
                <a:latin typeface="Arial Rounded MT Bold" panose="020F0704030504030204" pitchFamily="34" charset="0"/>
                <a:ea typeface="Microsoft YaHei" pitchFamily="2"/>
                <a:cs typeface="Arial Unicode MS" pitchFamily="2"/>
              </a:rPr>
              <a:t>L</a:t>
            </a:r>
            <a:r>
              <a:rPr lang="pl-PL" sz="2200" b="0" i="0" u="none" strike="noStrike" kern="1200" cap="none" spc="0" baseline="0" dirty="0">
                <a:solidFill>
                  <a:schemeClr val="bg1"/>
                </a:solidFill>
                <a:uFillTx/>
                <a:latin typeface="Arial Rounded MT Bold" panose="020F0704030504030204" pitchFamily="34" charset="0"/>
                <a:ea typeface="Microsoft YaHei" pitchFamily="2"/>
                <a:cs typeface="Arial Unicode MS" pitchFamily="2"/>
              </a:rPr>
              <a:t>alki</a:t>
            </a:r>
            <a:r>
              <a:rPr lang="pl-PL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 Rounded MT Bold" panose="020F0704030504030204" pitchFamily="34" charset="0"/>
                <a:ea typeface="Microsoft YaHei" pitchFamily="2"/>
                <a:cs typeface="Arial Unicode MS" pitchFamily="2"/>
              </a:rPr>
              <a:t> </a:t>
            </a:r>
            <a:r>
              <a:rPr lang="pl-PL" sz="2200" b="0" i="0" u="none" strike="noStrike" kern="1200" cap="none" spc="0" baseline="0" dirty="0">
                <a:solidFill>
                  <a:schemeClr val="bg1"/>
                </a:solidFill>
                <a:uFillTx/>
                <a:latin typeface="Arial Rounded MT Bold" panose="020F0704030504030204" pitchFamily="34" charset="0"/>
                <a:ea typeface="Microsoft YaHei" pitchFamily="2"/>
                <a:cs typeface="Arial Unicode MS" pitchFamily="2"/>
              </a:rPr>
              <a:t>przedwojenne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C85396F-9F88-44FE-8DDC-3591277D0B4D}"/>
              </a:ext>
            </a:extLst>
          </p:cNvPr>
          <p:cNvSpPr txBox="1"/>
          <p:nvPr/>
        </p:nvSpPr>
        <p:spPr>
          <a:xfrm>
            <a:off x="5919623" y="938882"/>
            <a:ext cx="2694503" cy="7516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31999" marR="0" lvl="0" indent="-323999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0" i="0" u="none" strike="noStrike" kern="1200" cap="none" spc="0" baseline="0" dirty="0">
                <a:solidFill>
                  <a:schemeClr val="bg1"/>
                </a:solidFill>
                <a:uFillTx/>
                <a:latin typeface="Arial Rounded MT Bold" panose="020F0704030504030204" pitchFamily="34" charset="0"/>
                <a:ea typeface="Microsoft YaHei" pitchFamily="2"/>
                <a:cs typeface="Arial Unicode MS" pitchFamily="2"/>
              </a:rPr>
              <a:t>Lalki powojenne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208517E-EC77-4A00-A696-DA4C0780EA15}"/>
              </a:ext>
            </a:extLst>
          </p:cNvPr>
          <p:cNvSpPr txBox="1"/>
          <p:nvPr/>
        </p:nvSpPr>
        <p:spPr>
          <a:xfrm>
            <a:off x="4499265" y="6378821"/>
            <a:ext cx="489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Zdj. Muzeum G. J. Osiakowskich w Kaliszu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DC99D-4116-41DA-B600-F929437CB0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465" y="123986"/>
            <a:ext cx="9376474" cy="1237542"/>
          </a:xfrm>
        </p:spPr>
        <p:txBody>
          <a:bodyPr/>
          <a:lstStyle/>
          <a:p>
            <a:pPr lvl="0"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Fotografie fabryki przygotowane na krajową wystawę - </a:t>
            </a:r>
            <a:b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Poznań</a:t>
            </a:r>
            <a:r>
              <a:rPr lang="pl-PL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pl-P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1928r</a:t>
            </a:r>
            <a:r>
              <a:rPr lang="pl-PL" sz="2400" dirty="0">
                <a:solidFill>
                  <a:schemeClr val="bg1"/>
                </a:solidFill>
              </a:rPr>
              <a:t>.)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5E2073-C123-4255-8022-E4A2A5A11D8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98016" y="1361528"/>
            <a:ext cx="6623995" cy="55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DBEB0A4-566B-4B0C-823F-67ED40DC9A09}"/>
              </a:ext>
            </a:extLst>
          </p:cNvPr>
          <p:cNvSpPr txBox="1"/>
          <p:nvPr/>
        </p:nvSpPr>
        <p:spPr>
          <a:xfrm>
            <a:off x="3013039" y="6905526"/>
            <a:ext cx="385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Zdj. Muzeum Okręgowe Ziemi Kaliskiej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329</Words>
  <Application>Microsoft Office PowerPoint</Application>
  <PresentationFormat>Niestandardowy</PresentationFormat>
  <Paragraphs>18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6" baseType="lpstr">
      <vt:lpstr>Microsoft YaHei</vt:lpstr>
      <vt:lpstr>Arial</vt:lpstr>
      <vt:lpstr>Arial Rounded MT Bold</vt:lpstr>
      <vt:lpstr>Arial Unicode MS</vt:lpstr>
      <vt:lpstr>Calibri</vt:lpstr>
      <vt:lpstr>Century Schoolbook</vt:lpstr>
      <vt:lpstr>StarSymbol</vt:lpstr>
      <vt:lpstr>Tahoma</vt:lpstr>
      <vt:lpstr>Times New Roman</vt:lpstr>
      <vt:lpstr>Domyślnie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Fotografie fabryki przygotowane na krajową wystawę -   Poznań (1928r.)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Fabryka lalek i zabawek</dc:title>
  <dc:creator>Nauczyciel</dc:creator>
  <cp:lastModifiedBy>Pawlaczyk Paweł</cp:lastModifiedBy>
  <cp:revision>22</cp:revision>
  <dcterms:created xsi:type="dcterms:W3CDTF">2022-02-09T08:37:34Z</dcterms:created>
  <dcterms:modified xsi:type="dcterms:W3CDTF">2022-05-30T11:09:09Z</dcterms:modified>
</cp:coreProperties>
</file>