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3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7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17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7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2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6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3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8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5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1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1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958EA345-9F39-48D3-8598-E25304792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843" b="129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FE664A62-D0CB-4F7E-9B51-BA22140714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6EF5F89-B258-48EE-BEA6-BCB3F585E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7474" y="1998924"/>
            <a:ext cx="6581775" cy="2213621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Podsumowanie </a:t>
            </a:r>
            <a:r>
              <a:rPr lang="pl-PL" dirty="0" smtClean="0"/>
              <a:t>projektu 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65D87A-35D3-41B8-86AE-747E51056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19187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1700" dirty="0"/>
              <a:t>Tytuł projektu: </a:t>
            </a:r>
          </a:p>
          <a:p>
            <a:pPr algn="ctr">
              <a:lnSpc>
                <a:spcPct val="90000"/>
              </a:lnSpc>
            </a:pPr>
            <a:r>
              <a:rPr lang="pl-PL" sz="1700" dirty="0"/>
              <a:t>„Dostępny świat programowania dla osób z dysfunkcją wzroku”</a:t>
            </a:r>
          </a:p>
        </p:txBody>
      </p:sp>
    </p:spTree>
    <p:extLst>
      <p:ext uri="{BB962C8B-B14F-4D97-AF65-F5344CB8AC3E}">
        <p14:creationId xmlns:p14="http://schemas.microsoft.com/office/powerpoint/2010/main" val="2512160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8">
            <a:extLst>
              <a:ext uri="{FF2B5EF4-FFF2-40B4-BE49-F238E27FC236}">
                <a16:creationId xmlns:a16="http://schemas.microsoft.com/office/drawing/2014/main" id="{CDE9A70C-5B9B-472E-B20A-A211601D1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489655"/>
              </p:ext>
            </p:extLst>
          </p:nvPr>
        </p:nvGraphicFramePr>
        <p:xfrm>
          <a:off x="319596" y="870012"/>
          <a:ext cx="11552806" cy="5325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981">
                  <a:extLst>
                    <a:ext uri="{9D8B030D-6E8A-4147-A177-3AD203B41FA5}">
                      <a16:colId xmlns:a16="http://schemas.microsoft.com/office/drawing/2014/main" val="2345390661"/>
                    </a:ext>
                  </a:extLst>
                </a:gridCol>
                <a:gridCol w="5042516">
                  <a:extLst>
                    <a:ext uri="{9D8B030D-6E8A-4147-A177-3AD203B41FA5}">
                      <a16:colId xmlns:a16="http://schemas.microsoft.com/office/drawing/2014/main" val="220881808"/>
                    </a:ext>
                  </a:extLst>
                </a:gridCol>
                <a:gridCol w="594804">
                  <a:extLst>
                    <a:ext uri="{9D8B030D-6E8A-4147-A177-3AD203B41FA5}">
                      <a16:colId xmlns:a16="http://schemas.microsoft.com/office/drawing/2014/main" val="4088396901"/>
                    </a:ext>
                  </a:extLst>
                </a:gridCol>
                <a:gridCol w="656948">
                  <a:extLst>
                    <a:ext uri="{9D8B030D-6E8A-4147-A177-3AD203B41FA5}">
                      <a16:colId xmlns:a16="http://schemas.microsoft.com/office/drawing/2014/main" val="2134511716"/>
                    </a:ext>
                  </a:extLst>
                </a:gridCol>
                <a:gridCol w="532660">
                  <a:extLst>
                    <a:ext uri="{9D8B030D-6E8A-4147-A177-3AD203B41FA5}">
                      <a16:colId xmlns:a16="http://schemas.microsoft.com/office/drawing/2014/main" val="1151531361"/>
                    </a:ext>
                  </a:extLst>
                </a:gridCol>
                <a:gridCol w="621437">
                  <a:extLst>
                    <a:ext uri="{9D8B030D-6E8A-4147-A177-3AD203B41FA5}">
                      <a16:colId xmlns:a16="http://schemas.microsoft.com/office/drawing/2014/main" val="1559614201"/>
                    </a:ext>
                  </a:extLst>
                </a:gridCol>
                <a:gridCol w="701336">
                  <a:extLst>
                    <a:ext uri="{9D8B030D-6E8A-4147-A177-3AD203B41FA5}">
                      <a16:colId xmlns:a16="http://schemas.microsoft.com/office/drawing/2014/main" val="432505154"/>
                    </a:ext>
                  </a:extLst>
                </a:gridCol>
                <a:gridCol w="612559">
                  <a:extLst>
                    <a:ext uri="{9D8B030D-6E8A-4147-A177-3AD203B41FA5}">
                      <a16:colId xmlns:a16="http://schemas.microsoft.com/office/drawing/2014/main" val="2020788848"/>
                    </a:ext>
                  </a:extLst>
                </a:gridCol>
                <a:gridCol w="656947">
                  <a:extLst>
                    <a:ext uri="{9D8B030D-6E8A-4147-A177-3AD203B41FA5}">
                      <a16:colId xmlns:a16="http://schemas.microsoft.com/office/drawing/2014/main" val="522520590"/>
                    </a:ext>
                  </a:extLst>
                </a:gridCol>
                <a:gridCol w="535618">
                  <a:extLst>
                    <a:ext uri="{9D8B030D-6E8A-4147-A177-3AD203B41FA5}">
                      <a16:colId xmlns:a16="http://schemas.microsoft.com/office/drawing/2014/main" val="1337669900"/>
                    </a:ext>
                  </a:extLst>
                </a:gridCol>
              </a:tblGrid>
              <a:tr h="37234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Numer kryterium </a:t>
                      </a:r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1Nazwa </a:t>
                      </a:r>
                      <a:endParaRPr lang="pl-PL" sz="1600" dirty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Oprogramowanie Lego </a:t>
                      </a:r>
                      <a:r>
                        <a:rPr lang="pl-PL" sz="1600" dirty="0" err="1"/>
                        <a:t>Mindstorms</a:t>
                      </a:r>
                      <a:r>
                        <a:rPr lang="pl-PL" sz="1600" dirty="0"/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Środowisko QUORUM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56584"/>
                  </a:ext>
                </a:extLst>
              </a:tr>
              <a:tr h="77689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Niewidomi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Słabo widzący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Niewidomi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Słabo widzący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691838"/>
                  </a:ext>
                </a:extLst>
              </a:tr>
              <a:tr h="1363136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225256784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2.4.10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Nagłówki sekcji </a:t>
                      </a:r>
                      <a:endParaRPr lang="pl-P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813788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Wytyczna 2.5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Wprowadzanie danych poza klawiaturą</a:t>
                      </a:r>
                      <a:endParaRPr lang="pl-PL" sz="1600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Nie</a:t>
                      </a:r>
                      <a:r>
                        <a:rPr lang="pl-PL" baseline="0" dirty="0" smtClean="0">
                          <a:solidFill>
                            <a:srgbClr val="FF0000"/>
                          </a:solidFill>
                        </a:rPr>
                        <a:t> diagnozowana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590176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Wytyczna 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Możliwość odczytania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45429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3.1.1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Język strony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95601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3.1.2</a:t>
                      </a:r>
                      <a:endParaRPr lang="pl-PL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Język części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76660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3.1.4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Skróty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721393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3.1.5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Poziom umiejętności czytania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145130"/>
                  </a:ext>
                </a:extLst>
              </a:tr>
            </a:tbl>
          </a:graphicData>
        </a:graphic>
      </p:graphicFrame>
      <p:grpSp>
        <p:nvGrpSpPr>
          <p:cNvPr id="25" name="Grupa 24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8401249" y="4789344"/>
            <a:ext cx="168676" cy="284086"/>
            <a:chOff x="9499107" y="4048217"/>
            <a:chExt cx="426128" cy="363985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10947639" y="4737248"/>
            <a:ext cx="168676" cy="284086"/>
            <a:chOff x="9499107" y="4048217"/>
            <a:chExt cx="426128" cy="363985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8422334" y="5505071"/>
            <a:ext cx="168676" cy="284086"/>
            <a:chOff x="9499107" y="4048217"/>
            <a:chExt cx="426128" cy="363985"/>
          </a:xfrm>
        </p:grpSpPr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9648461" y="5460033"/>
            <a:ext cx="168676" cy="284086"/>
            <a:chOff x="9499107" y="4048217"/>
            <a:chExt cx="426128" cy="363985"/>
          </a:xfrm>
        </p:grpSpPr>
        <p:cxnSp>
          <p:nvCxnSpPr>
            <p:cNvPr id="35" name="Łącznik prosty 34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Łącznik prosty 35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7" name="Grupa 36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10967502" y="5497318"/>
            <a:ext cx="168676" cy="284086"/>
            <a:chOff x="9499107" y="4048217"/>
            <a:chExt cx="426128" cy="363985"/>
          </a:xfrm>
        </p:grpSpPr>
        <p:cxnSp>
          <p:nvCxnSpPr>
            <p:cNvPr id="38" name="Łącznik prosty 37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Łącznik prosty 38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1" name="Grupa 60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8401250" y="4375201"/>
            <a:ext cx="168676" cy="284086"/>
            <a:chOff x="9499107" y="4048217"/>
            <a:chExt cx="426128" cy="363985"/>
          </a:xfrm>
        </p:grpSpPr>
        <p:cxnSp>
          <p:nvCxnSpPr>
            <p:cNvPr id="62" name="Łącznik prosty 61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3" name="Łącznik prosty 62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4" name="Grupa 63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9642817" y="4360899"/>
            <a:ext cx="168676" cy="284086"/>
            <a:chOff x="9499107" y="4048217"/>
            <a:chExt cx="426128" cy="363985"/>
          </a:xfrm>
        </p:grpSpPr>
        <p:cxnSp>
          <p:nvCxnSpPr>
            <p:cNvPr id="65" name="Łącznik prosty 64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Łącznik prosty 65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7" name="Grupa 66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10951408" y="4392618"/>
            <a:ext cx="168676" cy="284086"/>
            <a:chOff x="9499107" y="4048217"/>
            <a:chExt cx="426128" cy="363985"/>
          </a:xfrm>
        </p:grpSpPr>
        <p:cxnSp>
          <p:nvCxnSpPr>
            <p:cNvPr id="68" name="Łącznik prosty 67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Łącznik prosty 68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0" name="Grupa 69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9642817" y="4749675"/>
            <a:ext cx="168676" cy="284086"/>
            <a:chOff x="9499107" y="4048217"/>
            <a:chExt cx="426128" cy="363985"/>
          </a:xfrm>
        </p:grpSpPr>
        <p:cxnSp>
          <p:nvCxnSpPr>
            <p:cNvPr id="71" name="Łącznik prosty 70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2" name="Łącznik prosty 71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6" name="Grupa 75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9642817" y="3624251"/>
            <a:ext cx="168676" cy="284086"/>
            <a:chOff x="9499107" y="4048217"/>
            <a:chExt cx="426128" cy="363985"/>
          </a:xfrm>
        </p:grpSpPr>
        <p:cxnSp>
          <p:nvCxnSpPr>
            <p:cNvPr id="77" name="Łącznik prosty 76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8" name="Łącznik prosty 77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9" name="Grupa 78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10963523" y="3608389"/>
            <a:ext cx="168676" cy="284086"/>
            <a:chOff x="9499107" y="4048217"/>
            <a:chExt cx="426128" cy="363985"/>
          </a:xfrm>
        </p:grpSpPr>
        <p:cxnSp>
          <p:nvCxnSpPr>
            <p:cNvPr id="80" name="Łącznik prosty 79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1" name="Łącznik prosty 80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5" name="Grupa 84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9642817" y="5134913"/>
            <a:ext cx="168676" cy="284086"/>
            <a:chOff x="9499107" y="4048217"/>
            <a:chExt cx="426128" cy="363985"/>
          </a:xfrm>
        </p:grpSpPr>
        <p:cxnSp>
          <p:nvCxnSpPr>
            <p:cNvPr id="86" name="Łącznik prosty 85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Łącznik prosty 86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8" name="Grupa 87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10960927" y="5156608"/>
            <a:ext cx="168676" cy="284086"/>
            <a:chOff x="9499107" y="4048217"/>
            <a:chExt cx="426128" cy="363985"/>
          </a:xfrm>
        </p:grpSpPr>
        <p:cxnSp>
          <p:nvCxnSpPr>
            <p:cNvPr id="89" name="Łącznik prosty 88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0" name="Łącznik prosty 89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1" name="Grupa 50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7222936" y="4749675"/>
            <a:ext cx="168676" cy="284086"/>
            <a:chOff x="9499107" y="4048217"/>
            <a:chExt cx="426128" cy="363985"/>
          </a:xfrm>
        </p:grpSpPr>
        <p:cxnSp>
          <p:nvCxnSpPr>
            <p:cNvPr id="58" name="Łącznik prosty 57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9" name="Łącznik prosty 58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0" name="Grupa 59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7222937" y="5130766"/>
            <a:ext cx="168676" cy="284086"/>
            <a:chOff x="9499107" y="4048217"/>
            <a:chExt cx="426128" cy="363985"/>
          </a:xfrm>
        </p:grpSpPr>
        <p:cxnSp>
          <p:nvCxnSpPr>
            <p:cNvPr id="73" name="Łącznik prosty 72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4" name="Łącznik prosty 73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5" name="Grupa 74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8419457" y="5127445"/>
            <a:ext cx="168676" cy="284086"/>
            <a:chOff x="9499107" y="4048217"/>
            <a:chExt cx="426128" cy="363985"/>
          </a:xfrm>
        </p:grpSpPr>
        <p:cxnSp>
          <p:nvCxnSpPr>
            <p:cNvPr id="91" name="Łącznik prosty 90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2" name="Łącznik prosty 91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3" name="Grupa 92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8400619" y="5867442"/>
            <a:ext cx="168676" cy="284086"/>
            <a:chOff x="9499107" y="4048217"/>
            <a:chExt cx="426128" cy="363985"/>
          </a:xfrm>
        </p:grpSpPr>
        <p:cxnSp>
          <p:nvCxnSpPr>
            <p:cNvPr id="94" name="Łącznik prosty 93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5" name="Łącznik prosty 94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6" name="Grupa 95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9642818" y="5848809"/>
            <a:ext cx="168676" cy="284086"/>
            <a:chOff x="9499107" y="4048217"/>
            <a:chExt cx="426128" cy="363985"/>
          </a:xfrm>
        </p:grpSpPr>
        <p:cxnSp>
          <p:nvCxnSpPr>
            <p:cNvPr id="97" name="Łącznik prosty 96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8" name="Łącznik prosty 97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9" name="Grupa 98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10951085" y="5838028"/>
            <a:ext cx="168676" cy="284086"/>
            <a:chOff x="9499107" y="4048217"/>
            <a:chExt cx="426128" cy="363985"/>
          </a:xfrm>
        </p:grpSpPr>
        <p:cxnSp>
          <p:nvCxnSpPr>
            <p:cNvPr id="100" name="Łącznik prosty 99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1" name="Łącznik prosty 100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262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8">
            <a:extLst>
              <a:ext uri="{FF2B5EF4-FFF2-40B4-BE49-F238E27FC236}">
                <a16:creationId xmlns:a16="http://schemas.microsoft.com/office/drawing/2014/main" id="{CDE9A70C-5B9B-472E-B20A-A211601D1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365511"/>
              </p:ext>
            </p:extLst>
          </p:nvPr>
        </p:nvGraphicFramePr>
        <p:xfrm>
          <a:off x="319596" y="870012"/>
          <a:ext cx="11618868" cy="5325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981">
                  <a:extLst>
                    <a:ext uri="{9D8B030D-6E8A-4147-A177-3AD203B41FA5}">
                      <a16:colId xmlns:a16="http://schemas.microsoft.com/office/drawing/2014/main" val="2345390661"/>
                    </a:ext>
                  </a:extLst>
                </a:gridCol>
                <a:gridCol w="5042516">
                  <a:extLst>
                    <a:ext uri="{9D8B030D-6E8A-4147-A177-3AD203B41FA5}">
                      <a16:colId xmlns:a16="http://schemas.microsoft.com/office/drawing/2014/main" val="220881808"/>
                    </a:ext>
                  </a:extLst>
                </a:gridCol>
                <a:gridCol w="594804">
                  <a:extLst>
                    <a:ext uri="{9D8B030D-6E8A-4147-A177-3AD203B41FA5}">
                      <a16:colId xmlns:a16="http://schemas.microsoft.com/office/drawing/2014/main" val="4088396901"/>
                    </a:ext>
                  </a:extLst>
                </a:gridCol>
                <a:gridCol w="666834">
                  <a:extLst>
                    <a:ext uri="{9D8B030D-6E8A-4147-A177-3AD203B41FA5}">
                      <a16:colId xmlns:a16="http://schemas.microsoft.com/office/drawing/2014/main" val="2134511716"/>
                    </a:ext>
                  </a:extLst>
                </a:gridCol>
                <a:gridCol w="532660">
                  <a:extLst>
                    <a:ext uri="{9D8B030D-6E8A-4147-A177-3AD203B41FA5}">
                      <a16:colId xmlns:a16="http://schemas.microsoft.com/office/drawing/2014/main" val="1151531361"/>
                    </a:ext>
                  </a:extLst>
                </a:gridCol>
                <a:gridCol w="621437">
                  <a:extLst>
                    <a:ext uri="{9D8B030D-6E8A-4147-A177-3AD203B41FA5}">
                      <a16:colId xmlns:a16="http://schemas.microsoft.com/office/drawing/2014/main" val="1559614201"/>
                    </a:ext>
                  </a:extLst>
                </a:gridCol>
                <a:gridCol w="701336">
                  <a:extLst>
                    <a:ext uri="{9D8B030D-6E8A-4147-A177-3AD203B41FA5}">
                      <a16:colId xmlns:a16="http://schemas.microsoft.com/office/drawing/2014/main" val="432505154"/>
                    </a:ext>
                  </a:extLst>
                </a:gridCol>
                <a:gridCol w="612559">
                  <a:extLst>
                    <a:ext uri="{9D8B030D-6E8A-4147-A177-3AD203B41FA5}">
                      <a16:colId xmlns:a16="http://schemas.microsoft.com/office/drawing/2014/main" val="2020788848"/>
                    </a:ext>
                  </a:extLst>
                </a:gridCol>
                <a:gridCol w="713123">
                  <a:extLst>
                    <a:ext uri="{9D8B030D-6E8A-4147-A177-3AD203B41FA5}">
                      <a16:colId xmlns:a16="http://schemas.microsoft.com/office/drawing/2014/main" val="522520590"/>
                    </a:ext>
                  </a:extLst>
                </a:gridCol>
                <a:gridCol w="535618">
                  <a:extLst>
                    <a:ext uri="{9D8B030D-6E8A-4147-A177-3AD203B41FA5}">
                      <a16:colId xmlns:a16="http://schemas.microsoft.com/office/drawing/2014/main" val="1337669900"/>
                    </a:ext>
                  </a:extLst>
                </a:gridCol>
              </a:tblGrid>
              <a:tr h="37234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Numer kryterium </a:t>
                      </a:r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1Nazwa </a:t>
                      </a:r>
                      <a:endParaRPr lang="pl-PL" sz="1600" dirty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Oprogramowanie Lego </a:t>
                      </a:r>
                      <a:r>
                        <a:rPr lang="pl-PL" sz="1600" dirty="0" err="1"/>
                        <a:t>Mindstorms</a:t>
                      </a:r>
                      <a:r>
                        <a:rPr lang="pl-PL" sz="1600" dirty="0"/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Środowisko QUORUM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56584"/>
                  </a:ext>
                </a:extLst>
              </a:tr>
              <a:tr h="77689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Niewidomi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Słabo widzący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Niewidomi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Słabo widzący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691838"/>
                  </a:ext>
                </a:extLst>
              </a:tr>
              <a:tr h="1363136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225256784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3.1.6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Wymowa</a:t>
                      </a:r>
                      <a:endParaRPr lang="pl-P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813788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Wytyczna 3.2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Przewidywalność: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1590176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3.2.1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Po oznaczeniu fokusem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45429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3.2.2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Podczas wprowadzania danych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95601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3.2.3</a:t>
                      </a:r>
                      <a:endParaRPr lang="pl-PL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Konsekwentna nawigacja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76660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3.2.4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Konsekwentna identyfikacja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721393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3.2.5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Zmiana na żądanie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145130"/>
                  </a:ext>
                </a:extLst>
              </a:tr>
            </a:tbl>
          </a:graphicData>
        </a:graphic>
      </p:graphicFrame>
      <p:grpSp>
        <p:nvGrpSpPr>
          <p:cNvPr id="25" name="Grupa 24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8401249" y="4789344"/>
            <a:ext cx="168676" cy="284086"/>
            <a:chOff x="9499107" y="4048217"/>
            <a:chExt cx="426128" cy="363985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10947639" y="4737248"/>
            <a:ext cx="168676" cy="284086"/>
            <a:chOff x="9499107" y="4048217"/>
            <a:chExt cx="426128" cy="363985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8422334" y="5505071"/>
            <a:ext cx="168676" cy="284086"/>
            <a:chOff x="9499107" y="4048217"/>
            <a:chExt cx="426128" cy="363985"/>
          </a:xfrm>
        </p:grpSpPr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9648461" y="5460033"/>
            <a:ext cx="168676" cy="284086"/>
            <a:chOff x="9499107" y="4048217"/>
            <a:chExt cx="426128" cy="363985"/>
          </a:xfrm>
        </p:grpSpPr>
        <p:cxnSp>
          <p:nvCxnSpPr>
            <p:cNvPr id="35" name="Łącznik prosty 34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Łącznik prosty 35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7" name="Grupa 36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10967502" y="5497318"/>
            <a:ext cx="168676" cy="284086"/>
            <a:chOff x="9499107" y="4048217"/>
            <a:chExt cx="426128" cy="363985"/>
          </a:xfrm>
        </p:grpSpPr>
        <p:cxnSp>
          <p:nvCxnSpPr>
            <p:cNvPr id="38" name="Łącznik prosty 37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Łącznik prosty 38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4" name="Grupa 63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9642817" y="4360899"/>
            <a:ext cx="168676" cy="284086"/>
            <a:chOff x="9499107" y="4048217"/>
            <a:chExt cx="426128" cy="363985"/>
          </a:xfrm>
        </p:grpSpPr>
        <p:cxnSp>
          <p:nvCxnSpPr>
            <p:cNvPr id="65" name="Łącznik prosty 64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Łącznik prosty 65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7" name="Grupa 66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10951408" y="4392618"/>
            <a:ext cx="168676" cy="284086"/>
            <a:chOff x="9499107" y="4048217"/>
            <a:chExt cx="426128" cy="363985"/>
          </a:xfrm>
        </p:grpSpPr>
        <p:cxnSp>
          <p:nvCxnSpPr>
            <p:cNvPr id="68" name="Łącznik prosty 67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Łącznik prosty 68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0" name="Grupa 69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9642817" y="4749675"/>
            <a:ext cx="168676" cy="284086"/>
            <a:chOff x="9499107" y="4048217"/>
            <a:chExt cx="426128" cy="363985"/>
          </a:xfrm>
        </p:grpSpPr>
        <p:cxnSp>
          <p:nvCxnSpPr>
            <p:cNvPr id="71" name="Łącznik prosty 70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2" name="Łącznik prosty 71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5" name="Grupa 84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9642817" y="5134913"/>
            <a:ext cx="168676" cy="284086"/>
            <a:chOff x="9499107" y="4048217"/>
            <a:chExt cx="426128" cy="363985"/>
          </a:xfrm>
        </p:grpSpPr>
        <p:cxnSp>
          <p:nvCxnSpPr>
            <p:cNvPr id="86" name="Łącznik prosty 85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Łącznik prosty 86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8" name="Grupa 87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10960927" y="5156608"/>
            <a:ext cx="168676" cy="284086"/>
            <a:chOff x="9499107" y="4048217"/>
            <a:chExt cx="426128" cy="363985"/>
          </a:xfrm>
        </p:grpSpPr>
        <p:cxnSp>
          <p:nvCxnSpPr>
            <p:cNvPr id="89" name="Łącznik prosty 88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0" name="Łącznik prosty 89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1" name="Grupa 50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7222936" y="4749675"/>
            <a:ext cx="168676" cy="284086"/>
            <a:chOff x="9499107" y="4048217"/>
            <a:chExt cx="426128" cy="363985"/>
          </a:xfrm>
        </p:grpSpPr>
        <p:cxnSp>
          <p:nvCxnSpPr>
            <p:cNvPr id="58" name="Łącznik prosty 57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9" name="Łącznik prosty 58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5" name="Grupa 74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8419457" y="5127445"/>
            <a:ext cx="168676" cy="284086"/>
            <a:chOff x="9499107" y="4048217"/>
            <a:chExt cx="426128" cy="363985"/>
          </a:xfrm>
        </p:grpSpPr>
        <p:cxnSp>
          <p:nvCxnSpPr>
            <p:cNvPr id="91" name="Łącznik prosty 90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2" name="Łącznik prosty 91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2" name="Grupa 81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8397481" y="4403216"/>
            <a:ext cx="168676" cy="284086"/>
            <a:chOff x="9499107" y="4048217"/>
            <a:chExt cx="426128" cy="363985"/>
          </a:xfrm>
        </p:grpSpPr>
        <p:cxnSp>
          <p:nvCxnSpPr>
            <p:cNvPr id="83" name="Łącznik prosty 82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Łącznik prosty 83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0249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8">
            <a:extLst>
              <a:ext uri="{FF2B5EF4-FFF2-40B4-BE49-F238E27FC236}">
                <a16:creationId xmlns:a16="http://schemas.microsoft.com/office/drawing/2014/main" id="{CDE9A70C-5B9B-472E-B20A-A211601D1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812227"/>
              </p:ext>
            </p:extLst>
          </p:nvPr>
        </p:nvGraphicFramePr>
        <p:xfrm>
          <a:off x="319596" y="870012"/>
          <a:ext cx="11618868" cy="5325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981">
                  <a:extLst>
                    <a:ext uri="{9D8B030D-6E8A-4147-A177-3AD203B41FA5}">
                      <a16:colId xmlns:a16="http://schemas.microsoft.com/office/drawing/2014/main" val="2345390661"/>
                    </a:ext>
                  </a:extLst>
                </a:gridCol>
                <a:gridCol w="5042516">
                  <a:extLst>
                    <a:ext uri="{9D8B030D-6E8A-4147-A177-3AD203B41FA5}">
                      <a16:colId xmlns:a16="http://schemas.microsoft.com/office/drawing/2014/main" val="220881808"/>
                    </a:ext>
                  </a:extLst>
                </a:gridCol>
                <a:gridCol w="594804">
                  <a:extLst>
                    <a:ext uri="{9D8B030D-6E8A-4147-A177-3AD203B41FA5}">
                      <a16:colId xmlns:a16="http://schemas.microsoft.com/office/drawing/2014/main" val="4088396901"/>
                    </a:ext>
                  </a:extLst>
                </a:gridCol>
                <a:gridCol w="666834">
                  <a:extLst>
                    <a:ext uri="{9D8B030D-6E8A-4147-A177-3AD203B41FA5}">
                      <a16:colId xmlns:a16="http://schemas.microsoft.com/office/drawing/2014/main" val="2134511716"/>
                    </a:ext>
                  </a:extLst>
                </a:gridCol>
                <a:gridCol w="532660">
                  <a:extLst>
                    <a:ext uri="{9D8B030D-6E8A-4147-A177-3AD203B41FA5}">
                      <a16:colId xmlns:a16="http://schemas.microsoft.com/office/drawing/2014/main" val="1151531361"/>
                    </a:ext>
                  </a:extLst>
                </a:gridCol>
                <a:gridCol w="621437">
                  <a:extLst>
                    <a:ext uri="{9D8B030D-6E8A-4147-A177-3AD203B41FA5}">
                      <a16:colId xmlns:a16="http://schemas.microsoft.com/office/drawing/2014/main" val="1559614201"/>
                    </a:ext>
                  </a:extLst>
                </a:gridCol>
                <a:gridCol w="701336">
                  <a:extLst>
                    <a:ext uri="{9D8B030D-6E8A-4147-A177-3AD203B41FA5}">
                      <a16:colId xmlns:a16="http://schemas.microsoft.com/office/drawing/2014/main" val="432505154"/>
                    </a:ext>
                  </a:extLst>
                </a:gridCol>
                <a:gridCol w="612559">
                  <a:extLst>
                    <a:ext uri="{9D8B030D-6E8A-4147-A177-3AD203B41FA5}">
                      <a16:colId xmlns:a16="http://schemas.microsoft.com/office/drawing/2014/main" val="2020788848"/>
                    </a:ext>
                  </a:extLst>
                </a:gridCol>
                <a:gridCol w="713123">
                  <a:extLst>
                    <a:ext uri="{9D8B030D-6E8A-4147-A177-3AD203B41FA5}">
                      <a16:colId xmlns:a16="http://schemas.microsoft.com/office/drawing/2014/main" val="522520590"/>
                    </a:ext>
                  </a:extLst>
                </a:gridCol>
                <a:gridCol w="535618">
                  <a:extLst>
                    <a:ext uri="{9D8B030D-6E8A-4147-A177-3AD203B41FA5}">
                      <a16:colId xmlns:a16="http://schemas.microsoft.com/office/drawing/2014/main" val="1337669900"/>
                    </a:ext>
                  </a:extLst>
                </a:gridCol>
              </a:tblGrid>
              <a:tr h="37234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Numer kryterium </a:t>
                      </a:r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1Nazwa </a:t>
                      </a:r>
                      <a:endParaRPr lang="pl-PL" sz="1600" dirty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Oprogramowanie Lego </a:t>
                      </a:r>
                      <a:r>
                        <a:rPr lang="pl-PL" sz="1600" dirty="0" err="1"/>
                        <a:t>Mindstorms</a:t>
                      </a:r>
                      <a:r>
                        <a:rPr lang="pl-PL" sz="1600" dirty="0"/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Środowisko QUORUM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56584"/>
                  </a:ext>
                </a:extLst>
              </a:tr>
              <a:tr h="77689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Niewidomi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Słabo widzący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Niewidomi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Słabo widzący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691838"/>
                  </a:ext>
                </a:extLst>
              </a:tr>
              <a:tr h="1363136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225256784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Wytyczna 3.3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Pomoc przy wprowadzaniu informacji</a:t>
                      </a:r>
                      <a:endParaRPr lang="pl-P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813788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3.3.1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Identyfikacja błędu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1590176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3.3.2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Etykiety lub instrukcje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45429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3.3.3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Sugestie korekty błędów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95601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3.3.4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Zapobieganie błędom </a:t>
                      </a:r>
                      <a:endParaRPr lang="pl-PL" sz="1600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Nie</a:t>
                      </a:r>
                      <a:r>
                        <a:rPr lang="pl-PL" baseline="0" dirty="0" smtClean="0">
                          <a:solidFill>
                            <a:srgbClr val="FF0000"/>
                          </a:solidFill>
                        </a:rPr>
                        <a:t> diagnozowana</a:t>
                      </a:r>
                      <a:endParaRPr lang="pl-PL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76660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3.3.5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Pomoc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721393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3.3.6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Zapobieganie błędom (</a:t>
                      </a:r>
                      <a:r>
                        <a:rPr lang="pl-PL" sz="1600" dirty="0" err="1" smtClean="0"/>
                        <a:t>wszystkiim</a:t>
                      </a:r>
                      <a:r>
                        <a:rPr lang="pl-PL" sz="1600" dirty="0" smtClean="0"/>
                        <a:t>)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145130"/>
                  </a:ext>
                </a:extLst>
              </a:tr>
            </a:tbl>
          </a:graphicData>
        </a:graphic>
      </p:graphicFrame>
      <p:grpSp>
        <p:nvGrpSpPr>
          <p:cNvPr id="28" name="Grupa 27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10947639" y="4737248"/>
            <a:ext cx="168676" cy="284086"/>
            <a:chOff x="9499107" y="4048217"/>
            <a:chExt cx="426128" cy="363985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9648461" y="5460033"/>
            <a:ext cx="168676" cy="284086"/>
            <a:chOff x="9499107" y="4048217"/>
            <a:chExt cx="426128" cy="363985"/>
          </a:xfrm>
        </p:grpSpPr>
        <p:cxnSp>
          <p:nvCxnSpPr>
            <p:cNvPr id="35" name="Łącznik prosty 34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Łącznik prosty 35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7" name="Grupa 36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10967502" y="5497318"/>
            <a:ext cx="168676" cy="284086"/>
            <a:chOff x="9499107" y="4048217"/>
            <a:chExt cx="426128" cy="363985"/>
          </a:xfrm>
        </p:grpSpPr>
        <p:cxnSp>
          <p:nvCxnSpPr>
            <p:cNvPr id="38" name="Łącznik prosty 37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Łącznik prosty 38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4" name="Grupa 63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9642817" y="4360899"/>
            <a:ext cx="168676" cy="284086"/>
            <a:chOff x="9499107" y="4048217"/>
            <a:chExt cx="426128" cy="363985"/>
          </a:xfrm>
        </p:grpSpPr>
        <p:cxnSp>
          <p:nvCxnSpPr>
            <p:cNvPr id="65" name="Łącznik prosty 64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Łącznik prosty 65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7" name="Grupa 66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10951408" y="4392618"/>
            <a:ext cx="168676" cy="284086"/>
            <a:chOff x="9499107" y="4048217"/>
            <a:chExt cx="426128" cy="363985"/>
          </a:xfrm>
        </p:grpSpPr>
        <p:cxnSp>
          <p:nvCxnSpPr>
            <p:cNvPr id="68" name="Łącznik prosty 67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Łącznik prosty 68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0" name="Grupa 69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9642817" y="4749675"/>
            <a:ext cx="168676" cy="284086"/>
            <a:chOff x="9499107" y="4048217"/>
            <a:chExt cx="426128" cy="363985"/>
          </a:xfrm>
        </p:grpSpPr>
        <p:cxnSp>
          <p:nvCxnSpPr>
            <p:cNvPr id="71" name="Łącznik prosty 70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2" name="Łącznik prosty 71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2" name="Grupa 81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8397481" y="4403216"/>
            <a:ext cx="168676" cy="284086"/>
            <a:chOff x="9499107" y="4048217"/>
            <a:chExt cx="426128" cy="363985"/>
          </a:xfrm>
        </p:grpSpPr>
        <p:cxnSp>
          <p:nvCxnSpPr>
            <p:cNvPr id="83" name="Łącznik prosty 82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Łącznik prosty 83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2" name="Grupa 41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9642818" y="3960682"/>
            <a:ext cx="168676" cy="284086"/>
            <a:chOff x="9499107" y="4048217"/>
            <a:chExt cx="426128" cy="363985"/>
          </a:xfrm>
        </p:grpSpPr>
        <p:cxnSp>
          <p:nvCxnSpPr>
            <p:cNvPr id="43" name="Łącznik prosty 42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Łącznik prosty 43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5" name="Grupa 44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10960928" y="3973258"/>
            <a:ext cx="168676" cy="284086"/>
            <a:chOff x="9499107" y="4048217"/>
            <a:chExt cx="426128" cy="363985"/>
          </a:xfrm>
        </p:grpSpPr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650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8">
            <a:extLst>
              <a:ext uri="{FF2B5EF4-FFF2-40B4-BE49-F238E27FC236}">
                <a16:creationId xmlns:a16="http://schemas.microsoft.com/office/drawing/2014/main" id="{CDE9A70C-5B9B-472E-B20A-A211601D1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680968"/>
              </p:ext>
            </p:extLst>
          </p:nvPr>
        </p:nvGraphicFramePr>
        <p:xfrm>
          <a:off x="319596" y="870012"/>
          <a:ext cx="11618868" cy="3907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981">
                  <a:extLst>
                    <a:ext uri="{9D8B030D-6E8A-4147-A177-3AD203B41FA5}">
                      <a16:colId xmlns:a16="http://schemas.microsoft.com/office/drawing/2014/main" val="2345390661"/>
                    </a:ext>
                  </a:extLst>
                </a:gridCol>
                <a:gridCol w="5042516">
                  <a:extLst>
                    <a:ext uri="{9D8B030D-6E8A-4147-A177-3AD203B41FA5}">
                      <a16:colId xmlns:a16="http://schemas.microsoft.com/office/drawing/2014/main" val="220881808"/>
                    </a:ext>
                  </a:extLst>
                </a:gridCol>
                <a:gridCol w="594804">
                  <a:extLst>
                    <a:ext uri="{9D8B030D-6E8A-4147-A177-3AD203B41FA5}">
                      <a16:colId xmlns:a16="http://schemas.microsoft.com/office/drawing/2014/main" val="4088396901"/>
                    </a:ext>
                  </a:extLst>
                </a:gridCol>
                <a:gridCol w="666834">
                  <a:extLst>
                    <a:ext uri="{9D8B030D-6E8A-4147-A177-3AD203B41FA5}">
                      <a16:colId xmlns:a16="http://schemas.microsoft.com/office/drawing/2014/main" val="2134511716"/>
                    </a:ext>
                  </a:extLst>
                </a:gridCol>
                <a:gridCol w="532660">
                  <a:extLst>
                    <a:ext uri="{9D8B030D-6E8A-4147-A177-3AD203B41FA5}">
                      <a16:colId xmlns:a16="http://schemas.microsoft.com/office/drawing/2014/main" val="1151531361"/>
                    </a:ext>
                  </a:extLst>
                </a:gridCol>
                <a:gridCol w="621437">
                  <a:extLst>
                    <a:ext uri="{9D8B030D-6E8A-4147-A177-3AD203B41FA5}">
                      <a16:colId xmlns:a16="http://schemas.microsoft.com/office/drawing/2014/main" val="1559614201"/>
                    </a:ext>
                  </a:extLst>
                </a:gridCol>
                <a:gridCol w="701336">
                  <a:extLst>
                    <a:ext uri="{9D8B030D-6E8A-4147-A177-3AD203B41FA5}">
                      <a16:colId xmlns:a16="http://schemas.microsoft.com/office/drawing/2014/main" val="432505154"/>
                    </a:ext>
                  </a:extLst>
                </a:gridCol>
                <a:gridCol w="612559">
                  <a:extLst>
                    <a:ext uri="{9D8B030D-6E8A-4147-A177-3AD203B41FA5}">
                      <a16:colId xmlns:a16="http://schemas.microsoft.com/office/drawing/2014/main" val="2020788848"/>
                    </a:ext>
                  </a:extLst>
                </a:gridCol>
                <a:gridCol w="713123">
                  <a:extLst>
                    <a:ext uri="{9D8B030D-6E8A-4147-A177-3AD203B41FA5}">
                      <a16:colId xmlns:a16="http://schemas.microsoft.com/office/drawing/2014/main" val="522520590"/>
                    </a:ext>
                  </a:extLst>
                </a:gridCol>
                <a:gridCol w="535618">
                  <a:extLst>
                    <a:ext uri="{9D8B030D-6E8A-4147-A177-3AD203B41FA5}">
                      <a16:colId xmlns:a16="http://schemas.microsoft.com/office/drawing/2014/main" val="1337669900"/>
                    </a:ext>
                  </a:extLst>
                </a:gridCol>
              </a:tblGrid>
              <a:tr h="37234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Numer kryterium </a:t>
                      </a:r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1Nazwa </a:t>
                      </a:r>
                      <a:endParaRPr lang="pl-PL" sz="1600" dirty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Oprogramowanie Lego </a:t>
                      </a:r>
                      <a:r>
                        <a:rPr lang="pl-PL" sz="1600" dirty="0" err="1"/>
                        <a:t>Mindstorms</a:t>
                      </a:r>
                      <a:r>
                        <a:rPr lang="pl-PL" sz="1600" dirty="0"/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Środowisko QUORUM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56584"/>
                  </a:ext>
                </a:extLst>
              </a:tr>
              <a:tr h="77689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Niewidomi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Słabo widzący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Niewidomi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Słabo widzący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691838"/>
                  </a:ext>
                </a:extLst>
              </a:tr>
              <a:tr h="1363136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225256784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Wytyczna 4.1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Kompatybilność</a:t>
                      </a:r>
                      <a:endParaRPr lang="pl-PL" sz="1600" b="0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Ta</a:t>
                      </a:r>
                      <a:r>
                        <a:rPr lang="pl-PL" baseline="0" dirty="0" smtClean="0">
                          <a:solidFill>
                            <a:srgbClr val="FF0000"/>
                          </a:solidFill>
                        </a:rPr>
                        <a:t> wytyczna nie była diagnozowana ze względu na brak znajomości podstaw HTML i CSS przez </a:t>
                      </a:r>
                      <a:r>
                        <a:rPr lang="pl-PL" baseline="0" smtClean="0">
                          <a:solidFill>
                            <a:srgbClr val="FF0000"/>
                          </a:solidFill>
                        </a:rPr>
                        <a:t>uczestników zajęć. </a:t>
                      </a:r>
                      <a:endParaRPr lang="pl-PL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pl-P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813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977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94052"/>
            <a:ext cx="12192000" cy="672302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Wnioski z </a:t>
            </a:r>
            <a:r>
              <a:rPr lang="pl-PL" dirty="0">
                <a:solidFill>
                  <a:srgbClr val="FF0000"/>
                </a:solidFill>
              </a:rPr>
              <a:t>a</a:t>
            </a:r>
            <a:r>
              <a:rPr lang="pl-PL" dirty="0" smtClean="0">
                <a:solidFill>
                  <a:srgbClr val="FF0000"/>
                </a:solidFill>
              </a:rPr>
              <a:t>udytów 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01189" y="766354"/>
            <a:ext cx="108247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dirty="0" smtClean="0"/>
              <a:t>Aplikacja dedykowana Lego </a:t>
            </a:r>
            <a:r>
              <a:rPr lang="pl-PL" dirty="0" err="1" smtClean="0"/>
              <a:t>Mindstorms</a:t>
            </a:r>
            <a:r>
              <a:rPr lang="pl-PL" dirty="0" smtClean="0"/>
              <a:t> nie jest dostępna dla niewidomych (nie spełnia prawie wszystkich wytycznych standardu dostępności),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dirty="0" smtClean="0"/>
              <a:t>Graficzne programowanie dla osób niewidomych nie jest dostępne. Jedyną formą nauki programowania jest praca w środowisku opartym na możliwości tekstowego wprowadzania kodu,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dirty="0" smtClean="0"/>
              <a:t>Osoby słabowidzące z dużą wadą wzroku nie mogą efektywnie pracować na oryginalnym oprogramowaniu Lego ponieważ ww. aplikacja nie spełnia odpowiedniego poziomu  kontrastu,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dirty="0" smtClean="0"/>
              <a:t>Osoby słabowidzące korzystające z niewielkiego powiększenia ekranu mogą swobodnie korzystać z aplikacji (aplikacja spełnia większość wytycznych WCAG dla słabowidzących),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dirty="0" smtClean="0"/>
              <a:t>Alternatywnym środowiskiem dostępnym dla niewidomych jest środowisko Quorum Studio z(spełnia ono większość wytycznych WCAG),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dirty="0" smtClean="0"/>
              <a:t>Osoby niewidome, jak i słabowidzące mogą swobodnie programować w środowisku Quorum ponieważ jest ono przyjazne niepełnosprawnym.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273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E18CEF-9EEA-4A52-B4F2-0180700AE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37" y="1414035"/>
            <a:ext cx="3831336" cy="1453896"/>
          </a:xfrm>
        </p:spPr>
        <p:txBody>
          <a:bodyPr>
            <a:normAutofit fontScale="90000"/>
          </a:bodyPr>
          <a:lstStyle/>
          <a:p>
            <a:r>
              <a:rPr lang="pl-PL" dirty="0"/>
              <a:t>Zakładane cele do osiągnięcia do końca </a:t>
            </a:r>
            <a:br>
              <a:rPr lang="pl-PL" dirty="0"/>
            </a:br>
            <a:r>
              <a:rPr lang="pl-PL" dirty="0"/>
              <a:t>II </a:t>
            </a:r>
            <a:r>
              <a:rPr lang="pl-PL" dirty="0" smtClean="0"/>
              <a:t>/III etapu</a:t>
            </a:r>
            <a:r>
              <a:rPr lang="pl-PL" dirty="0"/>
              <a:t>: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E083FF3-CE17-44E6-AED9-EE282B13E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9536" y="2867930"/>
            <a:ext cx="4318187" cy="3701545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l-PL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zapoznanie uczniów ze standardem dostępności,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l-PL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Wykonanie  </a:t>
            </a:r>
            <a:r>
              <a:rPr lang="pl-PL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2  </a:t>
            </a:r>
            <a:r>
              <a:rPr lang="pl-PL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audytów </a:t>
            </a:r>
            <a:r>
              <a:rPr lang="pl-PL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dostępności I Przygotowanie prezentacji </a:t>
            </a:r>
            <a:r>
              <a:rPr lang="pl-PL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podsumowującej audyty</a:t>
            </a:r>
            <a:r>
              <a:rPr lang="pl-PL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l-PL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PODSUMOWANIE PROJEKYU. </a:t>
            </a:r>
            <a:endParaRPr lang="pl-PL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pl-PL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10" name="Symbol zastępczy obrazu 9">
            <a:extLst>
              <a:ext uri="{FF2B5EF4-FFF2-40B4-BE49-F238E27FC236}">
                <a16:creationId xmlns:a16="http://schemas.microsoft.com/office/drawing/2014/main" id="{51D9540F-AEE8-4AA6-91A8-F256E008AB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r="21047"/>
          <a:stretch>
            <a:fillRect/>
          </a:stretch>
        </p:blipFill>
        <p:spPr>
          <a:xfrm>
            <a:off x="6622919" y="231707"/>
            <a:ext cx="4837176" cy="5568696"/>
          </a:xfr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C3C81F1-B5CC-4AA2-A373-BC1377972FC0}"/>
              </a:ext>
            </a:extLst>
          </p:cNvPr>
          <p:cNvSpPr txBox="1"/>
          <p:nvPr/>
        </p:nvSpPr>
        <p:spPr>
          <a:xfrm>
            <a:off x="6622919" y="5800403"/>
            <a:ext cx="490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Spotkanie z ekspertem </a:t>
            </a:r>
            <a:r>
              <a:rPr lang="pl-PL" dirty="0" err="1"/>
              <a:t>WCAG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na Politechnice Wrocławskiej </a:t>
            </a:r>
          </a:p>
        </p:txBody>
      </p:sp>
    </p:spTree>
    <p:extLst>
      <p:ext uri="{BB962C8B-B14F-4D97-AF65-F5344CB8AC3E}">
        <p14:creationId xmlns:p14="http://schemas.microsoft.com/office/powerpoint/2010/main" val="167718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63A9B86-C9ED-4BB1-9F31-F7FE5F23C7E2}"/>
              </a:ext>
            </a:extLst>
          </p:cNvPr>
          <p:cNvSpPr txBox="1"/>
          <p:nvPr/>
        </p:nvSpPr>
        <p:spPr>
          <a:xfrm>
            <a:off x="195309" y="346229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Wykonanie raportów i prezentacji  z audytów dostępności </a:t>
            </a:r>
            <a:r>
              <a:rPr lang="pl-PL" dirty="0" err="1"/>
              <a:t>WCAG</a:t>
            </a:r>
            <a:r>
              <a:rPr lang="pl-PL" dirty="0"/>
              <a:t> na poziomie 2.1 dla aplikacji w wybranych kryteriach dostępu: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30828D2-2B24-4477-9E36-E2D6E3384690}"/>
              </a:ext>
            </a:extLst>
          </p:cNvPr>
          <p:cNvSpPr txBox="1"/>
          <p:nvPr/>
        </p:nvSpPr>
        <p:spPr>
          <a:xfrm>
            <a:off x="319596" y="1145219"/>
            <a:ext cx="11683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Kryteria diagnozy aplikacji pod kontem dostępności dla niewidomych i słabowidzących:</a:t>
            </a:r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id="{E416437D-DB98-44D4-BFB3-2D2A917B9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713788"/>
              </p:ext>
            </p:extLst>
          </p:nvPr>
        </p:nvGraphicFramePr>
        <p:xfrm>
          <a:off x="189390" y="992560"/>
          <a:ext cx="11552806" cy="5697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981">
                  <a:extLst>
                    <a:ext uri="{9D8B030D-6E8A-4147-A177-3AD203B41FA5}">
                      <a16:colId xmlns:a16="http://schemas.microsoft.com/office/drawing/2014/main" val="2345390661"/>
                    </a:ext>
                  </a:extLst>
                </a:gridCol>
                <a:gridCol w="5042516">
                  <a:extLst>
                    <a:ext uri="{9D8B030D-6E8A-4147-A177-3AD203B41FA5}">
                      <a16:colId xmlns:a16="http://schemas.microsoft.com/office/drawing/2014/main" val="220881808"/>
                    </a:ext>
                  </a:extLst>
                </a:gridCol>
                <a:gridCol w="594804">
                  <a:extLst>
                    <a:ext uri="{9D8B030D-6E8A-4147-A177-3AD203B41FA5}">
                      <a16:colId xmlns:a16="http://schemas.microsoft.com/office/drawing/2014/main" val="4088396901"/>
                    </a:ext>
                  </a:extLst>
                </a:gridCol>
                <a:gridCol w="656948">
                  <a:extLst>
                    <a:ext uri="{9D8B030D-6E8A-4147-A177-3AD203B41FA5}">
                      <a16:colId xmlns:a16="http://schemas.microsoft.com/office/drawing/2014/main" val="2134511716"/>
                    </a:ext>
                  </a:extLst>
                </a:gridCol>
                <a:gridCol w="532660">
                  <a:extLst>
                    <a:ext uri="{9D8B030D-6E8A-4147-A177-3AD203B41FA5}">
                      <a16:colId xmlns:a16="http://schemas.microsoft.com/office/drawing/2014/main" val="1151531361"/>
                    </a:ext>
                  </a:extLst>
                </a:gridCol>
                <a:gridCol w="621437">
                  <a:extLst>
                    <a:ext uri="{9D8B030D-6E8A-4147-A177-3AD203B41FA5}">
                      <a16:colId xmlns:a16="http://schemas.microsoft.com/office/drawing/2014/main" val="1559614201"/>
                    </a:ext>
                  </a:extLst>
                </a:gridCol>
                <a:gridCol w="701336">
                  <a:extLst>
                    <a:ext uri="{9D8B030D-6E8A-4147-A177-3AD203B41FA5}">
                      <a16:colId xmlns:a16="http://schemas.microsoft.com/office/drawing/2014/main" val="432505154"/>
                    </a:ext>
                  </a:extLst>
                </a:gridCol>
                <a:gridCol w="612559">
                  <a:extLst>
                    <a:ext uri="{9D8B030D-6E8A-4147-A177-3AD203B41FA5}">
                      <a16:colId xmlns:a16="http://schemas.microsoft.com/office/drawing/2014/main" val="2020788848"/>
                    </a:ext>
                  </a:extLst>
                </a:gridCol>
                <a:gridCol w="656947">
                  <a:extLst>
                    <a:ext uri="{9D8B030D-6E8A-4147-A177-3AD203B41FA5}">
                      <a16:colId xmlns:a16="http://schemas.microsoft.com/office/drawing/2014/main" val="522520590"/>
                    </a:ext>
                  </a:extLst>
                </a:gridCol>
                <a:gridCol w="535618">
                  <a:extLst>
                    <a:ext uri="{9D8B030D-6E8A-4147-A177-3AD203B41FA5}">
                      <a16:colId xmlns:a16="http://schemas.microsoft.com/office/drawing/2014/main" val="1337669900"/>
                    </a:ext>
                  </a:extLst>
                </a:gridCol>
              </a:tblGrid>
              <a:tr h="37234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Numer kryterium </a:t>
                      </a:r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Nazwa </a:t>
                      </a:r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Oprogramowanie Lego </a:t>
                      </a:r>
                      <a:r>
                        <a:rPr lang="pl-PL" sz="1600" dirty="0" err="1"/>
                        <a:t>Mindstorms</a:t>
                      </a:r>
                      <a:r>
                        <a:rPr lang="pl-PL" sz="1600" dirty="0"/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Środowisko QUORUM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56584"/>
                  </a:ext>
                </a:extLst>
              </a:tr>
              <a:tr h="77689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Niewidomi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Słabo widzący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Niewidomi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Słabo widzący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691838"/>
                  </a:ext>
                </a:extLst>
              </a:tr>
              <a:tr h="1363136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225256784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r>
                        <a:rPr lang="pl-PL" sz="1600" dirty="0"/>
                        <a:t>Wytyczna 1.1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Alternatywa w postaci tekstu</a:t>
                      </a:r>
                      <a:endParaRPr lang="pl-P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813788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1.1.1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Treść nietekstowa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590176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r>
                        <a:rPr lang="pl-PL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Wytyczna 1.2 </a:t>
                      </a:r>
                      <a:endParaRPr lang="pl-P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Media zmienne w czasie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45429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r>
                        <a:rPr lang="pl-PL" sz="1600" dirty="0"/>
                        <a:t>1.2.7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Rozszerzona </a:t>
                      </a:r>
                      <a:r>
                        <a:rPr lang="pl-PL" sz="1600" dirty="0" err="1"/>
                        <a:t>audiodeskrypcja</a:t>
                      </a:r>
                      <a:r>
                        <a:rPr lang="pl-PL" sz="1600" dirty="0"/>
                        <a:t> (nagranie)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7480836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1.2.8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Alternatywa dla mediów  (nagranie)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4476660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r>
                        <a:rPr lang="pl-PL" sz="1600" dirty="0"/>
                        <a:t>Wytyczna 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dirty="0"/>
                        <a:t>Możliwość adaptacji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721393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r>
                        <a:rPr lang="pl-PL" sz="1600" dirty="0"/>
                        <a:t>1.3.1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Informacje i relacje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145130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r>
                        <a:rPr lang="pl-PL" sz="1600" dirty="0"/>
                        <a:t>1.3.2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Zrozumiała kolejność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201402"/>
                  </a:ext>
                </a:extLst>
              </a:tr>
            </a:tbl>
          </a:graphicData>
        </a:graphic>
      </p:graphicFrame>
      <p:grpSp>
        <p:nvGrpSpPr>
          <p:cNvPr id="5" name="Grupa 4">
            <a:extLst>
              <a:ext uri="{FF2B5EF4-FFF2-40B4-BE49-F238E27FC236}">
                <a16:creationId xmlns:a16="http://schemas.microsoft.com/office/drawing/2014/main" id="{A1D42546-7F53-441E-A8F5-40B9766235E8}"/>
              </a:ext>
            </a:extLst>
          </p:cNvPr>
          <p:cNvGrpSpPr/>
          <p:nvPr/>
        </p:nvGrpSpPr>
        <p:grpSpPr>
          <a:xfrm>
            <a:off x="9570684" y="4109712"/>
            <a:ext cx="168676" cy="284086"/>
            <a:chOff x="9499107" y="4048217"/>
            <a:chExt cx="426128" cy="363985"/>
          </a:xfrm>
        </p:grpSpPr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id="{0A5FC4E6-4738-4AC8-B0A3-81FECCDC515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9E98BB63-8571-4075-A668-336A2A3443D9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AA169149-CA48-441C-8AFE-7ECFD39F3944}"/>
              </a:ext>
            </a:extLst>
          </p:cNvPr>
          <p:cNvGrpSpPr/>
          <p:nvPr/>
        </p:nvGrpSpPr>
        <p:grpSpPr>
          <a:xfrm>
            <a:off x="10793397" y="4109712"/>
            <a:ext cx="168676" cy="284086"/>
            <a:chOff x="9499107" y="4048217"/>
            <a:chExt cx="426128" cy="363985"/>
          </a:xfrm>
        </p:grpSpPr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4849C4B3-0BFF-4F7D-ABD4-8DF542C857B0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Łącznik prosty 10">
              <a:extLst>
                <a:ext uri="{FF2B5EF4-FFF2-40B4-BE49-F238E27FC236}">
                  <a16:creationId xmlns:a16="http://schemas.microsoft.com/office/drawing/2014/main" id="{1688D338-B629-4E4D-AC6C-8AEC1CD98481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FE450543-8E1C-4F91-9E1C-D7C029BC495C}"/>
              </a:ext>
            </a:extLst>
          </p:cNvPr>
          <p:cNvGrpSpPr/>
          <p:nvPr/>
        </p:nvGrpSpPr>
        <p:grpSpPr>
          <a:xfrm>
            <a:off x="8263636" y="5974942"/>
            <a:ext cx="168676" cy="284086"/>
            <a:chOff x="9499107" y="4048217"/>
            <a:chExt cx="426128" cy="363985"/>
          </a:xfrm>
        </p:grpSpPr>
        <p:cxnSp>
          <p:nvCxnSpPr>
            <p:cNvPr id="13" name="Łącznik prosty 12">
              <a:extLst>
                <a:ext uri="{FF2B5EF4-FFF2-40B4-BE49-F238E27FC236}">
                  <a16:creationId xmlns:a16="http://schemas.microsoft.com/office/drawing/2014/main" id="{2EA71D6B-27BB-4B86-AD01-7A963D76EBCC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A1AF55CA-F9B1-4357-AE5C-873DCDBE434C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8EE57900-5594-4579-A84B-2CAB64A73AB5}"/>
              </a:ext>
            </a:extLst>
          </p:cNvPr>
          <p:cNvGrpSpPr/>
          <p:nvPr/>
        </p:nvGrpSpPr>
        <p:grpSpPr>
          <a:xfrm>
            <a:off x="9408113" y="5619785"/>
            <a:ext cx="168676" cy="284086"/>
            <a:chOff x="9499107" y="4048217"/>
            <a:chExt cx="426128" cy="363985"/>
          </a:xfrm>
        </p:grpSpPr>
        <p:cxnSp>
          <p:nvCxnSpPr>
            <p:cNvPr id="16" name="Łącznik prosty 15">
              <a:extLst>
                <a:ext uri="{FF2B5EF4-FFF2-40B4-BE49-F238E27FC236}">
                  <a16:creationId xmlns:a16="http://schemas.microsoft.com/office/drawing/2014/main" id="{AC5B401F-B53A-423B-AEB0-6B95F94BB21C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id="{9B36D6D4-58DA-44AA-84EF-C348467F7CB2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20148327-72D0-4374-8344-039E5AB1ADEB}"/>
              </a:ext>
            </a:extLst>
          </p:cNvPr>
          <p:cNvGrpSpPr/>
          <p:nvPr/>
        </p:nvGrpSpPr>
        <p:grpSpPr>
          <a:xfrm>
            <a:off x="10778231" y="5603274"/>
            <a:ext cx="168676" cy="284086"/>
            <a:chOff x="9499107" y="4048217"/>
            <a:chExt cx="426128" cy="363985"/>
          </a:xfrm>
        </p:grpSpPr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FFB86ABD-2D2E-455F-BCF3-8EBD9B47591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Łącznik prosty 19">
              <a:extLst>
                <a:ext uri="{FF2B5EF4-FFF2-40B4-BE49-F238E27FC236}">
                  <a16:creationId xmlns:a16="http://schemas.microsoft.com/office/drawing/2014/main" id="{95EF656C-9344-469B-90EA-3B1D7A672F82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id="{5541CC6D-275D-4B15-A3AC-6E15328980AD}"/>
              </a:ext>
            </a:extLst>
          </p:cNvPr>
          <p:cNvGrpSpPr/>
          <p:nvPr/>
        </p:nvGrpSpPr>
        <p:grpSpPr>
          <a:xfrm>
            <a:off x="8284720" y="6352568"/>
            <a:ext cx="168676" cy="284086"/>
            <a:chOff x="9499107" y="4048217"/>
            <a:chExt cx="426128" cy="363985"/>
          </a:xfrm>
        </p:grpSpPr>
        <p:cxnSp>
          <p:nvCxnSpPr>
            <p:cNvPr id="22" name="Łącznik prosty 21">
              <a:extLst>
                <a:ext uri="{FF2B5EF4-FFF2-40B4-BE49-F238E27FC236}">
                  <a16:creationId xmlns:a16="http://schemas.microsoft.com/office/drawing/2014/main" id="{F1FE236C-2AEA-49D3-8325-E116583C6851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Łącznik prosty 22">
              <a:extLst>
                <a:ext uri="{FF2B5EF4-FFF2-40B4-BE49-F238E27FC236}">
                  <a16:creationId xmlns:a16="http://schemas.microsoft.com/office/drawing/2014/main" id="{81ACE150-D2A5-4128-ACB1-D9BFB5750583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373BAABE-E554-493D-8A8F-BF0CFD3F578D}"/>
              </a:ext>
            </a:extLst>
          </p:cNvPr>
          <p:cNvGrpSpPr/>
          <p:nvPr/>
        </p:nvGrpSpPr>
        <p:grpSpPr>
          <a:xfrm>
            <a:off x="9387029" y="6335083"/>
            <a:ext cx="168676" cy="284086"/>
            <a:chOff x="9499107" y="4048217"/>
            <a:chExt cx="426128" cy="363985"/>
          </a:xfrm>
        </p:grpSpPr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0CD63D03-9942-4998-85D4-01A8CCD4C65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BFF1AD04-B1D7-462E-8141-F0C217CD98F3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7" name="Grupa 26">
            <a:extLst>
              <a:ext uri="{FF2B5EF4-FFF2-40B4-BE49-F238E27FC236}">
                <a16:creationId xmlns:a16="http://schemas.microsoft.com/office/drawing/2014/main" id="{89E3FC1B-8249-4B68-9315-64086980DEFC}"/>
              </a:ext>
            </a:extLst>
          </p:cNvPr>
          <p:cNvGrpSpPr/>
          <p:nvPr/>
        </p:nvGrpSpPr>
        <p:grpSpPr>
          <a:xfrm>
            <a:off x="10809858" y="6330860"/>
            <a:ext cx="168676" cy="284086"/>
            <a:chOff x="9499107" y="4048217"/>
            <a:chExt cx="426128" cy="363985"/>
          </a:xfrm>
        </p:grpSpPr>
        <p:cxnSp>
          <p:nvCxnSpPr>
            <p:cNvPr id="28" name="Łącznik prosty 27">
              <a:extLst>
                <a:ext uri="{FF2B5EF4-FFF2-40B4-BE49-F238E27FC236}">
                  <a16:creationId xmlns:a16="http://schemas.microsoft.com/office/drawing/2014/main" id="{50965E53-891F-458F-B499-81435F1CDF0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90D86712-D98E-4BF3-94FB-0D6726559C31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695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8">
            <a:extLst>
              <a:ext uri="{FF2B5EF4-FFF2-40B4-BE49-F238E27FC236}">
                <a16:creationId xmlns:a16="http://schemas.microsoft.com/office/drawing/2014/main" id="{CDE9A70C-5B9B-472E-B20A-A211601D1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733091"/>
              </p:ext>
            </p:extLst>
          </p:nvPr>
        </p:nvGraphicFramePr>
        <p:xfrm>
          <a:off x="319596" y="870012"/>
          <a:ext cx="11552806" cy="5532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981">
                  <a:extLst>
                    <a:ext uri="{9D8B030D-6E8A-4147-A177-3AD203B41FA5}">
                      <a16:colId xmlns:a16="http://schemas.microsoft.com/office/drawing/2014/main" val="2345390661"/>
                    </a:ext>
                  </a:extLst>
                </a:gridCol>
                <a:gridCol w="5042516">
                  <a:extLst>
                    <a:ext uri="{9D8B030D-6E8A-4147-A177-3AD203B41FA5}">
                      <a16:colId xmlns:a16="http://schemas.microsoft.com/office/drawing/2014/main" val="220881808"/>
                    </a:ext>
                  </a:extLst>
                </a:gridCol>
                <a:gridCol w="594804">
                  <a:extLst>
                    <a:ext uri="{9D8B030D-6E8A-4147-A177-3AD203B41FA5}">
                      <a16:colId xmlns:a16="http://schemas.microsoft.com/office/drawing/2014/main" val="4088396901"/>
                    </a:ext>
                  </a:extLst>
                </a:gridCol>
                <a:gridCol w="656948">
                  <a:extLst>
                    <a:ext uri="{9D8B030D-6E8A-4147-A177-3AD203B41FA5}">
                      <a16:colId xmlns:a16="http://schemas.microsoft.com/office/drawing/2014/main" val="2134511716"/>
                    </a:ext>
                  </a:extLst>
                </a:gridCol>
                <a:gridCol w="532660">
                  <a:extLst>
                    <a:ext uri="{9D8B030D-6E8A-4147-A177-3AD203B41FA5}">
                      <a16:colId xmlns:a16="http://schemas.microsoft.com/office/drawing/2014/main" val="1151531361"/>
                    </a:ext>
                  </a:extLst>
                </a:gridCol>
                <a:gridCol w="621437">
                  <a:extLst>
                    <a:ext uri="{9D8B030D-6E8A-4147-A177-3AD203B41FA5}">
                      <a16:colId xmlns:a16="http://schemas.microsoft.com/office/drawing/2014/main" val="1559614201"/>
                    </a:ext>
                  </a:extLst>
                </a:gridCol>
                <a:gridCol w="701336">
                  <a:extLst>
                    <a:ext uri="{9D8B030D-6E8A-4147-A177-3AD203B41FA5}">
                      <a16:colId xmlns:a16="http://schemas.microsoft.com/office/drawing/2014/main" val="432505154"/>
                    </a:ext>
                  </a:extLst>
                </a:gridCol>
                <a:gridCol w="612559">
                  <a:extLst>
                    <a:ext uri="{9D8B030D-6E8A-4147-A177-3AD203B41FA5}">
                      <a16:colId xmlns:a16="http://schemas.microsoft.com/office/drawing/2014/main" val="2020788848"/>
                    </a:ext>
                  </a:extLst>
                </a:gridCol>
                <a:gridCol w="656947">
                  <a:extLst>
                    <a:ext uri="{9D8B030D-6E8A-4147-A177-3AD203B41FA5}">
                      <a16:colId xmlns:a16="http://schemas.microsoft.com/office/drawing/2014/main" val="522520590"/>
                    </a:ext>
                  </a:extLst>
                </a:gridCol>
                <a:gridCol w="535618">
                  <a:extLst>
                    <a:ext uri="{9D8B030D-6E8A-4147-A177-3AD203B41FA5}">
                      <a16:colId xmlns:a16="http://schemas.microsoft.com/office/drawing/2014/main" val="1337669900"/>
                    </a:ext>
                  </a:extLst>
                </a:gridCol>
              </a:tblGrid>
              <a:tr h="37234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Numer kryterium </a:t>
                      </a:r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Nazwa </a:t>
                      </a:r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Oprogramowanie Lego </a:t>
                      </a:r>
                      <a:r>
                        <a:rPr lang="pl-PL" sz="1600" dirty="0" err="1"/>
                        <a:t>Mindstorms</a:t>
                      </a:r>
                      <a:r>
                        <a:rPr lang="pl-PL" sz="1600" dirty="0"/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Środowisko QUORUM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56584"/>
                  </a:ext>
                </a:extLst>
              </a:tr>
              <a:tr h="77689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Niewidomi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Słabo widzący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Niewidomi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Słabo widzący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691838"/>
                  </a:ext>
                </a:extLst>
              </a:tr>
              <a:tr h="1363136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225256784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r>
                        <a:rPr lang="pl-PL" sz="1600" dirty="0"/>
                        <a:t>1.3.3.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Właściwości zmysłowe</a:t>
                      </a:r>
                      <a:endParaRPr lang="pl-P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813788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r>
                        <a:rPr lang="pl-PL" sz="1600" dirty="0"/>
                        <a:t>1.3.5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Określenie przeznaczenia wprowadzanych danych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590176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r>
                        <a:rPr lang="pl-PL" sz="1600" b="0" dirty="0"/>
                        <a:t>Wytyczna 1.4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Możliwość rozróżnienia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45429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1.4.1</a:t>
                      </a:r>
                      <a:endParaRPr lang="pl-P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Użycie koloru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95601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1.4.2</a:t>
                      </a:r>
                      <a:endParaRPr lang="pl-PL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 Kontrola odtwarzania dźwięku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76660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1.4.3</a:t>
                      </a:r>
                      <a:endParaRPr lang="pl-PL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Kontrast (minimalny)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721393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1.4.4</a:t>
                      </a:r>
                      <a:endParaRPr lang="pl-PL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Zmiana rozmiaru tekstu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145130"/>
                  </a:ext>
                </a:extLst>
              </a:tr>
            </a:tbl>
          </a:graphicData>
        </a:graphic>
      </p:graphicFrame>
      <p:grpSp>
        <p:nvGrpSpPr>
          <p:cNvPr id="9" name="Grupa 8">
            <a:extLst>
              <a:ext uri="{FF2B5EF4-FFF2-40B4-BE49-F238E27FC236}">
                <a16:creationId xmlns:a16="http://schemas.microsoft.com/office/drawing/2014/main" id="{7F6A4FDA-3FC3-457F-BF92-4A8201304800}"/>
              </a:ext>
            </a:extLst>
          </p:cNvPr>
          <p:cNvGrpSpPr/>
          <p:nvPr/>
        </p:nvGrpSpPr>
        <p:grpSpPr>
          <a:xfrm>
            <a:off x="9642818" y="3604334"/>
            <a:ext cx="168676" cy="284086"/>
            <a:chOff x="9499107" y="4048217"/>
            <a:chExt cx="426128" cy="363985"/>
          </a:xfrm>
        </p:grpSpPr>
        <p:cxnSp>
          <p:nvCxnSpPr>
            <p:cNvPr id="4" name="Łącznik prosty 3">
              <a:extLst>
                <a:ext uri="{FF2B5EF4-FFF2-40B4-BE49-F238E27FC236}">
                  <a16:creationId xmlns:a16="http://schemas.microsoft.com/office/drawing/2014/main" id="{04C401B5-E677-4EA5-99CE-6C5413000777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4FF6F45B-DD06-454C-8910-BEEF09466D35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74D81D9C-AED2-47EE-B2F6-B74BD2A9BE61}"/>
              </a:ext>
            </a:extLst>
          </p:cNvPr>
          <p:cNvGrpSpPr/>
          <p:nvPr/>
        </p:nvGrpSpPr>
        <p:grpSpPr>
          <a:xfrm>
            <a:off x="10956523" y="3604334"/>
            <a:ext cx="168676" cy="284086"/>
            <a:chOff x="9499107" y="4048217"/>
            <a:chExt cx="426128" cy="363985"/>
          </a:xfrm>
        </p:grpSpPr>
        <p:cxnSp>
          <p:nvCxnSpPr>
            <p:cNvPr id="11" name="Łącznik prosty 10">
              <a:extLst>
                <a:ext uri="{FF2B5EF4-FFF2-40B4-BE49-F238E27FC236}">
                  <a16:creationId xmlns:a16="http://schemas.microsoft.com/office/drawing/2014/main" id="{3A76C4E0-47E4-4A6C-AA38-00DFF238DEC2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id="{0EAA661E-1B35-488C-8888-A03D5688B0E2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8399755" y="4076331"/>
            <a:ext cx="168676" cy="284086"/>
            <a:chOff x="9499107" y="4048217"/>
            <a:chExt cx="426128" cy="363985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9642817" y="4076331"/>
            <a:ext cx="168676" cy="284086"/>
            <a:chOff x="9499107" y="4048217"/>
            <a:chExt cx="426128" cy="363985"/>
          </a:xfrm>
        </p:grpSpPr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3699178E-15F6-4DD2-8BBB-B2CE2B7CD332}"/>
              </a:ext>
            </a:extLst>
          </p:cNvPr>
          <p:cNvGrpSpPr/>
          <p:nvPr/>
        </p:nvGrpSpPr>
        <p:grpSpPr>
          <a:xfrm>
            <a:off x="10972983" y="4076331"/>
            <a:ext cx="168676" cy="284086"/>
            <a:chOff x="9499107" y="4048217"/>
            <a:chExt cx="426128" cy="363985"/>
          </a:xfrm>
        </p:grpSpPr>
        <p:cxnSp>
          <p:nvCxnSpPr>
            <p:cNvPr id="20" name="Łącznik prosty 19">
              <a:extLst>
                <a:ext uri="{FF2B5EF4-FFF2-40B4-BE49-F238E27FC236}">
                  <a16:creationId xmlns:a16="http://schemas.microsoft.com/office/drawing/2014/main" id="{1A688B91-6E22-4484-8647-0A52F60B75B0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id="{38955D62-2DEF-4E14-95AC-BC7E02B2C66F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8399756" y="4955263"/>
            <a:ext cx="168676" cy="284086"/>
            <a:chOff x="9499107" y="4048217"/>
            <a:chExt cx="426128" cy="363985"/>
          </a:xfrm>
        </p:grpSpPr>
        <p:cxnSp>
          <p:nvCxnSpPr>
            <p:cNvPr id="23" name="Łącznik prosty 22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Łącznik prosty 23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9642817" y="4955263"/>
            <a:ext cx="168676" cy="284086"/>
            <a:chOff x="9499107" y="4048217"/>
            <a:chExt cx="426128" cy="363985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10951899" y="4955263"/>
            <a:ext cx="168676" cy="284086"/>
            <a:chOff x="9499107" y="4048217"/>
            <a:chExt cx="426128" cy="363985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8401249" y="5347975"/>
            <a:ext cx="168676" cy="284086"/>
            <a:chOff x="9499107" y="4048217"/>
            <a:chExt cx="426128" cy="363985"/>
          </a:xfrm>
        </p:grpSpPr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9642817" y="5309271"/>
            <a:ext cx="168676" cy="284086"/>
            <a:chOff x="9499107" y="4048217"/>
            <a:chExt cx="426128" cy="363985"/>
          </a:xfrm>
        </p:grpSpPr>
        <p:cxnSp>
          <p:nvCxnSpPr>
            <p:cNvPr id="35" name="Łącznik prosty 34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Łącznik prosty 35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7" name="Grupa 36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10947639" y="5309271"/>
            <a:ext cx="168676" cy="284086"/>
            <a:chOff x="9499107" y="4048217"/>
            <a:chExt cx="426128" cy="363985"/>
          </a:xfrm>
        </p:grpSpPr>
        <p:cxnSp>
          <p:nvCxnSpPr>
            <p:cNvPr id="38" name="Łącznik prosty 37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Łącznik prosty 38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0" name="Grupa 39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10951899" y="5692152"/>
            <a:ext cx="168676" cy="284086"/>
            <a:chOff x="9499107" y="4048217"/>
            <a:chExt cx="426128" cy="363985"/>
          </a:xfrm>
        </p:grpSpPr>
        <p:cxnSp>
          <p:nvCxnSpPr>
            <p:cNvPr id="41" name="Łącznik prosty 40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Łącznik prosty 41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3" name="Grupa 42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9642817" y="6061354"/>
            <a:ext cx="168676" cy="284086"/>
            <a:chOff x="9499107" y="4048217"/>
            <a:chExt cx="426128" cy="363985"/>
          </a:xfrm>
        </p:grpSpPr>
        <p:cxnSp>
          <p:nvCxnSpPr>
            <p:cNvPr id="44" name="Łącznik prosty 43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6" name="Grupa 45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10972983" y="6081820"/>
            <a:ext cx="168676" cy="284086"/>
            <a:chOff x="9499107" y="4048217"/>
            <a:chExt cx="426128" cy="363985"/>
          </a:xfrm>
        </p:grpSpPr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856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8">
            <a:extLst>
              <a:ext uri="{FF2B5EF4-FFF2-40B4-BE49-F238E27FC236}">
                <a16:creationId xmlns:a16="http://schemas.microsoft.com/office/drawing/2014/main" id="{CDE9A70C-5B9B-472E-B20A-A211601D1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589263"/>
              </p:ext>
            </p:extLst>
          </p:nvPr>
        </p:nvGraphicFramePr>
        <p:xfrm>
          <a:off x="319596" y="870012"/>
          <a:ext cx="11552806" cy="5325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981">
                  <a:extLst>
                    <a:ext uri="{9D8B030D-6E8A-4147-A177-3AD203B41FA5}">
                      <a16:colId xmlns:a16="http://schemas.microsoft.com/office/drawing/2014/main" val="2345390661"/>
                    </a:ext>
                  </a:extLst>
                </a:gridCol>
                <a:gridCol w="5042516">
                  <a:extLst>
                    <a:ext uri="{9D8B030D-6E8A-4147-A177-3AD203B41FA5}">
                      <a16:colId xmlns:a16="http://schemas.microsoft.com/office/drawing/2014/main" val="220881808"/>
                    </a:ext>
                  </a:extLst>
                </a:gridCol>
                <a:gridCol w="594804">
                  <a:extLst>
                    <a:ext uri="{9D8B030D-6E8A-4147-A177-3AD203B41FA5}">
                      <a16:colId xmlns:a16="http://schemas.microsoft.com/office/drawing/2014/main" val="4088396901"/>
                    </a:ext>
                  </a:extLst>
                </a:gridCol>
                <a:gridCol w="656948">
                  <a:extLst>
                    <a:ext uri="{9D8B030D-6E8A-4147-A177-3AD203B41FA5}">
                      <a16:colId xmlns:a16="http://schemas.microsoft.com/office/drawing/2014/main" val="2134511716"/>
                    </a:ext>
                  </a:extLst>
                </a:gridCol>
                <a:gridCol w="532660">
                  <a:extLst>
                    <a:ext uri="{9D8B030D-6E8A-4147-A177-3AD203B41FA5}">
                      <a16:colId xmlns:a16="http://schemas.microsoft.com/office/drawing/2014/main" val="1151531361"/>
                    </a:ext>
                  </a:extLst>
                </a:gridCol>
                <a:gridCol w="621437">
                  <a:extLst>
                    <a:ext uri="{9D8B030D-6E8A-4147-A177-3AD203B41FA5}">
                      <a16:colId xmlns:a16="http://schemas.microsoft.com/office/drawing/2014/main" val="1559614201"/>
                    </a:ext>
                  </a:extLst>
                </a:gridCol>
                <a:gridCol w="701336">
                  <a:extLst>
                    <a:ext uri="{9D8B030D-6E8A-4147-A177-3AD203B41FA5}">
                      <a16:colId xmlns:a16="http://schemas.microsoft.com/office/drawing/2014/main" val="432505154"/>
                    </a:ext>
                  </a:extLst>
                </a:gridCol>
                <a:gridCol w="612559">
                  <a:extLst>
                    <a:ext uri="{9D8B030D-6E8A-4147-A177-3AD203B41FA5}">
                      <a16:colId xmlns:a16="http://schemas.microsoft.com/office/drawing/2014/main" val="2020788848"/>
                    </a:ext>
                  </a:extLst>
                </a:gridCol>
                <a:gridCol w="656947">
                  <a:extLst>
                    <a:ext uri="{9D8B030D-6E8A-4147-A177-3AD203B41FA5}">
                      <a16:colId xmlns:a16="http://schemas.microsoft.com/office/drawing/2014/main" val="522520590"/>
                    </a:ext>
                  </a:extLst>
                </a:gridCol>
                <a:gridCol w="535618">
                  <a:extLst>
                    <a:ext uri="{9D8B030D-6E8A-4147-A177-3AD203B41FA5}">
                      <a16:colId xmlns:a16="http://schemas.microsoft.com/office/drawing/2014/main" val="1337669900"/>
                    </a:ext>
                  </a:extLst>
                </a:gridCol>
              </a:tblGrid>
              <a:tr h="37234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Numer kryterium </a:t>
                      </a:r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Nazwa </a:t>
                      </a:r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Oprogramowanie Lego </a:t>
                      </a:r>
                      <a:r>
                        <a:rPr lang="pl-PL" sz="1600" dirty="0" err="1"/>
                        <a:t>Mindstorms</a:t>
                      </a:r>
                      <a:r>
                        <a:rPr lang="pl-PL" sz="1600" dirty="0"/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Środowisko QUORUM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56584"/>
                  </a:ext>
                </a:extLst>
              </a:tr>
              <a:tr h="77689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Niewidomi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Słabo widzący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Niewidomi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Słabo widzący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691838"/>
                  </a:ext>
                </a:extLst>
              </a:tr>
              <a:tr h="1363136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225256784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1.4.5</a:t>
                      </a:r>
                      <a:endParaRPr lang="pl-PL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Obrazy tekstu </a:t>
                      </a:r>
                      <a:endParaRPr lang="pl-PL" sz="1600" b="0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Nie dotyczy</a:t>
                      </a: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813788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1.4.6</a:t>
                      </a:r>
                      <a:endParaRPr lang="pl-PL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Wzmocniony kontrast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590176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1.4.7</a:t>
                      </a:r>
                      <a:endParaRPr lang="pl-PL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Niska głośność lub brak tła dźwiękowego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45429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1.4.8</a:t>
                      </a:r>
                      <a:endParaRPr lang="pl-PL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Prezentacja wizualna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95601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1.4.9</a:t>
                      </a:r>
                      <a:endParaRPr lang="pl-PL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 Obrazy tekstu (bez wyjątków)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Nie dotyczy</a:t>
                      </a: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76660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1.4.10</a:t>
                      </a:r>
                      <a:endParaRPr lang="pl-PL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Dopasowanie do szerokości ekranu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721393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1.4.11</a:t>
                      </a:r>
                      <a:endParaRPr lang="pl-PL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Kontrast elementów nietekstowych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145130"/>
                  </a:ext>
                </a:extLst>
              </a:tr>
            </a:tbl>
          </a:graphicData>
        </a:graphic>
      </p:graphicFrame>
      <p:grpSp>
        <p:nvGrpSpPr>
          <p:cNvPr id="25" name="Grupa 24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9642818" y="4381806"/>
            <a:ext cx="168676" cy="284086"/>
            <a:chOff x="9499107" y="4048217"/>
            <a:chExt cx="426128" cy="363985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10944615" y="4381806"/>
            <a:ext cx="168676" cy="284086"/>
            <a:chOff x="9499107" y="4048217"/>
            <a:chExt cx="426128" cy="363985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0" name="Grupa 39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10976242" y="5511327"/>
            <a:ext cx="168676" cy="284086"/>
            <a:chOff x="9499107" y="4048217"/>
            <a:chExt cx="426128" cy="363985"/>
          </a:xfrm>
        </p:grpSpPr>
        <p:cxnSp>
          <p:nvCxnSpPr>
            <p:cNvPr id="41" name="Łącznik prosty 40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Łącznik prosty 41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2" name="Grupa 51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9642818" y="4762897"/>
            <a:ext cx="168676" cy="284086"/>
            <a:chOff x="9499107" y="4048217"/>
            <a:chExt cx="426128" cy="363985"/>
          </a:xfrm>
        </p:grpSpPr>
        <p:cxnSp>
          <p:nvCxnSpPr>
            <p:cNvPr id="53" name="Łącznik prosty 52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Łącznik prosty 53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5" name="Grupa 54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10944615" y="4738534"/>
            <a:ext cx="168676" cy="284086"/>
            <a:chOff x="9499107" y="4048217"/>
            <a:chExt cx="426128" cy="363985"/>
          </a:xfrm>
        </p:grpSpPr>
        <p:cxnSp>
          <p:nvCxnSpPr>
            <p:cNvPr id="56" name="Łącznik prosty 55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7" name="Łącznik prosty 56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8" name="Grupa 57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7182646" y="5511327"/>
            <a:ext cx="168676" cy="284086"/>
            <a:chOff x="9499107" y="4048217"/>
            <a:chExt cx="426128" cy="363985"/>
          </a:xfrm>
        </p:grpSpPr>
        <p:cxnSp>
          <p:nvCxnSpPr>
            <p:cNvPr id="59" name="Łącznik prosty 58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0" name="Łącznik prosty 59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1" name="Grupa 60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8410555" y="5511327"/>
            <a:ext cx="168676" cy="284086"/>
            <a:chOff x="9499107" y="4048217"/>
            <a:chExt cx="426128" cy="363985"/>
          </a:xfrm>
        </p:grpSpPr>
        <p:cxnSp>
          <p:nvCxnSpPr>
            <p:cNvPr id="62" name="Łącznik prosty 61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3" name="Łącznik prosty 62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4" name="Grupa 63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9638840" y="5464421"/>
            <a:ext cx="168676" cy="284086"/>
            <a:chOff x="9499107" y="4048217"/>
            <a:chExt cx="426128" cy="363985"/>
          </a:xfrm>
        </p:grpSpPr>
        <p:cxnSp>
          <p:nvCxnSpPr>
            <p:cNvPr id="65" name="Łącznik prosty 64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Łącznik prosty 65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7" name="Grupa 66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9638840" y="5881859"/>
            <a:ext cx="168676" cy="284086"/>
            <a:chOff x="9499107" y="4048217"/>
            <a:chExt cx="426128" cy="363985"/>
          </a:xfrm>
        </p:grpSpPr>
        <p:cxnSp>
          <p:nvCxnSpPr>
            <p:cNvPr id="68" name="Łącznik prosty 67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Łącznik prosty 68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0" name="Grupa 69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10944615" y="5868055"/>
            <a:ext cx="168676" cy="284086"/>
            <a:chOff x="9499107" y="4048217"/>
            <a:chExt cx="426128" cy="363985"/>
          </a:xfrm>
        </p:grpSpPr>
        <p:cxnSp>
          <p:nvCxnSpPr>
            <p:cNvPr id="71" name="Łącznik prosty 70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2" name="Łącznik prosty 71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784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8">
            <a:extLst>
              <a:ext uri="{FF2B5EF4-FFF2-40B4-BE49-F238E27FC236}">
                <a16:creationId xmlns:a16="http://schemas.microsoft.com/office/drawing/2014/main" id="{CDE9A70C-5B9B-472E-B20A-A211601D1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217499"/>
              </p:ext>
            </p:extLst>
          </p:nvPr>
        </p:nvGraphicFramePr>
        <p:xfrm>
          <a:off x="319596" y="870012"/>
          <a:ext cx="11777189" cy="5325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981">
                  <a:extLst>
                    <a:ext uri="{9D8B030D-6E8A-4147-A177-3AD203B41FA5}">
                      <a16:colId xmlns:a16="http://schemas.microsoft.com/office/drawing/2014/main" val="2345390661"/>
                    </a:ext>
                  </a:extLst>
                </a:gridCol>
                <a:gridCol w="5042516">
                  <a:extLst>
                    <a:ext uri="{9D8B030D-6E8A-4147-A177-3AD203B41FA5}">
                      <a16:colId xmlns:a16="http://schemas.microsoft.com/office/drawing/2014/main" val="220881808"/>
                    </a:ext>
                  </a:extLst>
                </a:gridCol>
                <a:gridCol w="594804">
                  <a:extLst>
                    <a:ext uri="{9D8B030D-6E8A-4147-A177-3AD203B41FA5}">
                      <a16:colId xmlns:a16="http://schemas.microsoft.com/office/drawing/2014/main" val="4088396901"/>
                    </a:ext>
                  </a:extLst>
                </a:gridCol>
                <a:gridCol w="656948">
                  <a:extLst>
                    <a:ext uri="{9D8B030D-6E8A-4147-A177-3AD203B41FA5}">
                      <a16:colId xmlns:a16="http://schemas.microsoft.com/office/drawing/2014/main" val="2134511716"/>
                    </a:ext>
                  </a:extLst>
                </a:gridCol>
                <a:gridCol w="539268">
                  <a:extLst>
                    <a:ext uri="{9D8B030D-6E8A-4147-A177-3AD203B41FA5}">
                      <a16:colId xmlns:a16="http://schemas.microsoft.com/office/drawing/2014/main" val="1151531361"/>
                    </a:ext>
                  </a:extLst>
                </a:gridCol>
                <a:gridCol w="621437">
                  <a:extLst>
                    <a:ext uri="{9D8B030D-6E8A-4147-A177-3AD203B41FA5}">
                      <a16:colId xmlns:a16="http://schemas.microsoft.com/office/drawing/2014/main" val="1559614201"/>
                    </a:ext>
                  </a:extLst>
                </a:gridCol>
                <a:gridCol w="581347">
                  <a:extLst>
                    <a:ext uri="{9D8B030D-6E8A-4147-A177-3AD203B41FA5}">
                      <a16:colId xmlns:a16="http://schemas.microsoft.com/office/drawing/2014/main" val="432505154"/>
                    </a:ext>
                  </a:extLst>
                </a:gridCol>
                <a:gridCol w="717062">
                  <a:extLst>
                    <a:ext uri="{9D8B030D-6E8A-4147-A177-3AD203B41FA5}">
                      <a16:colId xmlns:a16="http://schemas.microsoft.com/office/drawing/2014/main" val="3587385696"/>
                    </a:ext>
                  </a:extLst>
                </a:gridCol>
                <a:gridCol w="773368">
                  <a:extLst>
                    <a:ext uri="{9D8B030D-6E8A-4147-A177-3AD203B41FA5}">
                      <a16:colId xmlns:a16="http://schemas.microsoft.com/office/drawing/2014/main" val="3485043501"/>
                    </a:ext>
                  </a:extLst>
                </a:gridCol>
                <a:gridCol w="652458">
                  <a:extLst>
                    <a:ext uri="{9D8B030D-6E8A-4147-A177-3AD203B41FA5}">
                      <a16:colId xmlns:a16="http://schemas.microsoft.com/office/drawing/2014/main" val="3525467560"/>
                    </a:ext>
                  </a:extLst>
                </a:gridCol>
              </a:tblGrid>
              <a:tr h="37234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Numer kryterium </a:t>
                      </a:r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Nazwa </a:t>
                      </a:r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Oprogramowanie Lego </a:t>
                      </a:r>
                      <a:r>
                        <a:rPr lang="pl-PL" sz="1600" dirty="0" err="1"/>
                        <a:t>Mindstorms</a:t>
                      </a:r>
                      <a:r>
                        <a:rPr lang="pl-PL" sz="1600" dirty="0"/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Środowisko QUORUM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56584"/>
                  </a:ext>
                </a:extLst>
              </a:tr>
              <a:tr h="77689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Niewidomi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Słabo widzący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Niewidomi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Słabo widzący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691838"/>
                  </a:ext>
                </a:extLst>
              </a:tr>
              <a:tr h="1363136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225256784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1.4.12</a:t>
                      </a:r>
                      <a:endParaRPr lang="pl-PL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Odstępy w tekście </a:t>
                      </a:r>
                      <a:endParaRPr lang="pl-PL" sz="1600" b="0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Nie dotyczy</a:t>
                      </a: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813788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1.4.13</a:t>
                      </a:r>
                      <a:endParaRPr lang="pl-PL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Treść na kursorze myszy lub fokusie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590176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Wytyczna</a:t>
                      </a:r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2.1 </a:t>
                      </a:r>
                      <a:endParaRPr lang="pl-PL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Dostępność z klawiatury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45429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2.1.1</a:t>
                      </a:r>
                      <a:endParaRPr lang="pl-PL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Klawiatura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95601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2.1.2</a:t>
                      </a:r>
                      <a:endParaRPr lang="pl-PL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 Brak pułapki na klawiaturę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76660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2.1.3</a:t>
                      </a:r>
                      <a:endParaRPr lang="pl-PL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Klawiatura (bez wyjątków)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721393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2.1.4</a:t>
                      </a:r>
                      <a:endParaRPr lang="pl-PL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Skróty klawiaturowe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145130"/>
                  </a:ext>
                </a:extLst>
              </a:tr>
            </a:tbl>
          </a:graphicData>
        </a:graphic>
      </p:graphicFrame>
      <p:grpSp>
        <p:nvGrpSpPr>
          <p:cNvPr id="52" name="Grupa 51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9642818" y="4762897"/>
            <a:ext cx="168676" cy="284086"/>
            <a:chOff x="9499107" y="4048217"/>
            <a:chExt cx="426128" cy="363985"/>
          </a:xfrm>
        </p:grpSpPr>
        <p:cxnSp>
          <p:nvCxnSpPr>
            <p:cNvPr id="53" name="Łącznik prosty 52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Łącznik prosty 53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5" name="Grupa 54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10944615" y="4738534"/>
            <a:ext cx="168676" cy="284086"/>
            <a:chOff x="9499107" y="4048217"/>
            <a:chExt cx="426128" cy="363985"/>
          </a:xfrm>
        </p:grpSpPr>
        <p:cxnSp>
          <p:nvCxnSpPr>
            <p:cNvPr id="56" name="Łącznik prosty 55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7" name="Łącznik prosty 56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7" name="Grupa 66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9638840" y="5881859"/>
            <a:ext cx="168676" cy="284086"/>
            <a:chOff x="9499107" y="4048217"/>
            <a:chExt cx="426128" cy="363985"/>
          </a:xfrm>
        </p:grpSpPr>
        <p:cxnSp>
          <p:nvCxnSpPr>
            <p:cNvPr id="68" name="Łącznik prosty 67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Łącznik prosty 68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0" name="Grupa 69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10944615" y="5868055"/>
            <a:ext cx="168676" cy="284086"/>
            <a:chOff x="9499107" y="4048217"/>
            <a:chExt cx="426128" cy="363985"/>
          </a:xfrm>
        </p:grpSpPr>
        <p:cxnSp>
          <p:nvCxnSpPr>
            <p:cNvPr id="71" name="Łącznik prosty 70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2" name="Łącznik prosty 71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3" name="Grupa 32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7182647" y="5111146"/>
            <a:ext cx="168676" cy="284086"/>
            <a:chOff x="9499107" y="4048217"/>
            <a:chExt cx="426128" cy="363985"/>
          </a:xfrm>
        </p:grpSpPr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Łącznik prosty 34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8410556" y="5120497"/>
            <a:ext cx="168676" cy="284086"/>
            <a:chOff x="9499107" y="4048217"/>
            <a:chExt cx="426128" cy="363985"/>
          </a:xfrm>
        </p:grpSpPr>
        <p:cxnSp>
          <p:nvCxnSpPr>
            <p:cNvPr id="37" name="Łącznik prosty 36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Łącznik prosty 37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9" name="Grupa 38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9648494" y="5115359"/>
            <a:ext cx="168676" cy="284086"/>
            <a:chOff x="9499107" y="4048217"/>
            <a:chExt cx="426128" cy="363985"/>
          </a:xfrm>
        </p:grpSpPr>
        <p:cxnSp>
          <p:nvCxnSpPr>
            <p:cNvPr id="43" name="Łącznik prosty 42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Łącznik prosty 43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5" name="Grupa 44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10939657" y="5146732"/>
            <a:ext cx="168676" cy="284086"/>
            <a:chOff x="9499107" y="4048217"/>
            <a:chExt cx="426128" cy="363985"/>
          </a:xfrm>
        </p:grpSpPr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8" name="Grupa 47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9653399" y="5484359"/>
            <a:ext cx="168676" cy="284086"/>
            <a:chOff x="9499107" y="4048217"/>
            <a:chExt cx="426128" cy="363985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1" name="Grupa 50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10939658" y="5509892"/>
            <a:ext cx="168676" cy="284086"/>
            <a:chOff x="9499107" y="4048217"/>
            <a:chExt cx="426128" cy="363985"/>
          </a:xfrm>
        </p:grpSpPr>
        <p:cxnSp>
          <p:nvCxnSpPr>
            <p:cNvPr id="73" name="Łącznik prosty 72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4" name="Łącznik prosty 73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449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8">
            <a:extLst>
              <a:ext uri="{FF2B5EF4-FFF2-40B4-BE49-F238E27FC236}">
                <a16:creationId xmlns:a16="http://schemas.microsoft.com/office/drawing/2014/main" id="{CDE9A70C-5B9B-472E-B20A-A211601D1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574657"/>
              </p:ext>
            </p:extLst>
          </p:nvPr>
        </p:nvGraphicFramePr>
        <p:xfrm>
          <a:off x="319596" y="870012"/>
          <a:ext cx="11552806" cy="5325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981">
                  <a:extLst>
                    <a:ext uri="{9D8B030D-6E8A-4147-A177-3AD203B41FA5}">
                      <a16:colId xmlns:a16="http://schemas.microsoft.com/office/drawing/2014/main" val="2345390661"/>
                    </a:ext>
                  </a:extLst>
                </a:gridCol>
                <a:gridCol w="5042516">
                  <a:extLst>
                    <a:ext uri="{9D8B030D-6E8A-4147-A177-3AD203B41FA5}">
                      <a16:colId xmlns:a16="http://schemas.microsoft.com/office/drawing/2014/main" val="220881808"/>
                    </a:ext>
                  </a:extLst>
                </a:gridCol>
                <a:gridCol w="594804">
                  <a:extLst>
                    <a:ext uri="{9D8B030D-6E8A-4147-A177-3AD203B41FA5}">
                      <a16:colId xmlns:a16="http://schemas.microsoft.com/office/drawing/2014/main" val="4088396901"/>
                    </a:ext>
                  </a:extLst>
                </a:gridCol>
                <a:gridCol w="656948">
                  <a:extLst>
                    <a:ext uri="{9D8B030D-6E8A-4147-A177-3AD203B41FA5}">
                      <a16:colId xmlns:a16="http://schemas.microsoft.com/office/drawing/2014/main" val="2134511716"/>
                    </a:ext>
                  </a:extLst>
                </a:gridCol>
                <a:gridCol w="532660">
                  <a:extLst>
                    <a:ext uri="{9D8B030D-6E8A-4147-A177-3AD203B41FA5}">
                      <a16:colId xmlns:a16="http://schemas.microsoft.com/office/drawing/2014/main" val="1151531361"/>
                    </a:ext>
                  </a:extLst>
                </a:gridCol>
                <a:gridCol w="621437">
                  <a:extLst>
                    <a:ext uri="{9D8B030D-6E8A-4147-A177-3AD203B41FA5}">
                      <a16:colId xmlns:a16="http://schemas.microsoft.com/office/drawing/2014/main" val="1559614201"/>
                    </a:ext>
                  </a:extLst>
                </a:gridCol>
                <a:gridCol w="701336">
                  <a:extLst>
                    <a:ext uri="{9D8B030D-6E8A-4147-A177-3AD203B41FA5}">
                      <a16:colId xmlns:a16="http://schemas.microsoft.com/office/drawing/2014/main" val="432505154"/>
                    </a:ext>
                  </a:extLst>
                </a:gridCol>
                <a:gridCol w="612559">
                  <a:extLst>
                    <a:ext uri="{9D8B030D-6E8A-4147-A177-3AD203B41FA5}">
                      <a16:colId xmlns:a16="http://schemas.microsoft.com/office/drawing/2014/main" val="2020788848"/>
                    </a:ext>
                  </a:extLst>
                </a:gridCol>
                <a:gridCol w="656947">
                  <a:extLst>
                    <a:ext uri="{9D8B030D-6E8A-4147-A177-3AD203B41FA5}">
                      <a16:colId xmlns:a16="http://schemas.microsoft.com/office/drawing/2014/main" val="522520590"/>
                    </a:ext>
                  </a:extLst>
                </a:gridCol>
                <a:gridCol w="535618">
                  <a:extLst>
                    <a:ext uri="{9D8B030D-6E8A-4147-A177-3AD203B41FA5}">
                      <a16:colId xmlns:a16="http://schemas.microsoft.com/office/drawing/2014/main" val="1337669900"/>
                    </a:ext>
                  </a:extLst>
                </a:gridCol>
              </a:tblGrid>
              <a:tr h="37234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Numer kryterium </a:t>
                      </a:r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Nazwa </a:t>
                      </a:r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Oprogramowanie Lego </a:t>
                      </a:r>
                      <a:r>
                        <a:rPr lang="pl-PL" sz="1600" dirty="0" err="1"/>
                        <a:t>Mindstorms</a:t>
                      </a:r>
                      <a:r>
                        <a:rPr lang="pl-PL" sz="1600" dirty="0"/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Środowisko QUORUM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56584"/>
                  </a:ext>
                </a:extLst>
              </a:tr>
              <a:tr h="77689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Niewidomi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Słabo widzący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Niewidomi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Słabo widzący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691838"/>
                  </a:ext>
                </a:extLst>
              </a:tr>
              <a:tr h="1363136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225256784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Wytyczna 2.2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Wystarczająca ilość czasu</a:t>
                      </a:r>
                      <a:endParaRPr lang="pl-P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813788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2.2.1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Możliwość dostosowania czasu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590176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r>
                        <a:rPr lang="pl-PL" sz="1600" b="0" dirty="0" smtClean="0"/>
                        <a:t>2.2.2</a:t>
                      </a:r>
                      <a:endParaRPr lang="pl-P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Pauza, zatrzymanie, ukrywanie </a:t>
                      </a:r>
                      <a:endParaRPr lang="pl-PL" sz="1600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Nie dotyczy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45429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r>
                        <a:rPr lang="pl-PL" sz="1600" b="0" dirty="0" smtClean="0"/>
                        <a:t>2.2.3</a:t>
                      </a:r>
                      <a:endParaRPr lang="pl-P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Brak ograniczeń czasowych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95601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r>
                        <a:rPr lang="pl-PL" sz="1600" b="0" dirty="0" smtClean="0"/>
                        <a:t>2.2.4</a:t>
                      </a:r>
                      <a:endParaRPr lang="pl-P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Zakłócenie pracy użytkownika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76660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r>
                        <a:rPr lang="pl-PL" sz="1600" b="0" dirty="0" smtClean="0"/>
                        <a:t>2.2.5</a:t>
                      </a:r>
                      <a:endParaRPr lang="pl-P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Ponowne potwierdzenie autentyczności</a:t>
                      </a:r>
                      <a:endParaRPr lang="pl-PL" sz="1600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Nie dotyczy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721393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r>
                        <a:rPr lang="pl-PL" sz="1600" b="0" dirty="0" smtClean="0"/>
                        <a:t>2.2.6</a:t>
                      </a:r>
                      <a:endParaRPr lang="pl-P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Ostrzeżenie o limicie czasu</a:t>
                      </a:r>
                      <a:endParaRPr lang="pl-PL" sz="1600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smtClean="0">
                          <a:solidFill>
                            <a:srgbClr val="FF0000"/>
                          </a:solidFill>
                        </a:rPr>
                        <a:t>Nie dotyczy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145130"/>
                  </a:ext>
                </a:extLst>
              </a:tr>
            </a:tbl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8399756" y="4031293"/>
            <a:ext cx="168676" cy="284086"/>
            <a:chOff x="9499107" y="4048217"/>
            <a:chExt cx="426128" cy="363985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9642817" y="4031293"/>
            <a:ext cx="168676" cy="284086"/>
            <a:chOff x="9499107" y="4048217"/>
            <a:chExt cx="426128" cy="363985"/>
          </a:xfrm>
        </p:grpSpPr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3699178E-15F6-4DD2-8BBB-B2CE2B7CD332}"/>
              </a:ext>
            </a:extLst>
          </p:cNvPr>
          <p:cNvGrpSpPr/>
          <p:nvPr/>
        </p:nvGrpSpPr>
        <p:grpSpPr>
          <a:xfrm>
            <a:off x="10947639" y="4023578"/>
            <a:ext cx="168676" cy="284086"/>
            <a:chOff x="9499107" y="4048217"/>
            <a:chExt cx="426128" cy="363985"/>
          </a:xfrm>
        </p:grpSpPr>
        <p:cxnSp>
          <p:nvCxnSpPr>
            <p:cNvPr id="20" name="Łącznik prosty 19">
              <a:extLst>
                <a:ext uri="{FF2B5EF4-FFF2-40B4-BE49-F238E27FC236}">
                  <a16:creationId xmlns:a16="http://schemas.microsoft.com/office/drawing/2014/main" id="{1A688B91-6E22-4484-8647-0A52F60B75B0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id="{38955D62-2DEF-4E14-95AC-BC7E02B2C66F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7175013" y="5167228"/>
            <a:ext cx="168676" cy="284086"/>
            <a:chOff x="9499107" y="4048217"/>
            <a:chExt cx="426128" cy="363985"/>
          </a:xfrm>
        </p:grpSpPr>
        <p:cxnSp>
          <p:nvCxnSpPr>
            <p:cNvPr id="23" name="Łącznik prosty 22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Łącznik prosty 23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8395497" y="5130778"/>
            <a:ext cx="168676" cy="284086"/>
            <a:chOff x="9499107" y="4048217"/>
            <a:chExt cx="426128" cy="363985"/>
          </a:xfrm>
        </p:grpSpPr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9642817" y="5114471"/>
            <a:ext cx="168676" cy="284086"/>
            <a:chOff x="9499107" y="4048217"/>
            <a:chExt cx="426128" cy="363985"/>
          </a:xfrm>
        </p:grpSpPr>
        <p:cxnSp>
          <p:nvCxnSpPr>
            <p:cNvPr id="35" name="Łącznik prosty 34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Łącznik prosty 35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7" name="Grupa 36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10951899" y="5139940"/>
            <a:ext cx="168676" cy="284086"/>
            <a:chOff x="9499107" y="4048217"/>
            <a:chExt cx="426128" cy="363985"/>
          </a:xfrm>
        </p:grpSpPr>
        <p:cxnSp>
          <p:nvCxnSpPr>
            <p:cNvPr id="38" name="Łącznik prosty 37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Łącznik prosty 38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5" name="Grupa 54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7175013" y="4768182"/>
            <a:ext cx="168676" cy="284086"/>
            <a:chOff x="9499107" y="4048217"/>
            <a:chExt cx="426128" cy="363985"/>
          </a:xfrm>
        </p:grpSpPr>
        <p:cxnSp>
          <p:nvCxnSpPr>
            <p:cNvPr id="56" name="Łącznik prosty 55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7" name="Łącznik prosty 56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8" name="Grupa 57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8396990" y="4723144"/>
            <a:ext cx="168676" cy="284086"/>
            <a:chOff x="9499107" y="4048217"/>
            <a:chExt cx="426128" cy="363985"/>
          </a:xfrm>
        </p:grpSpPr>
        <p:cxnSp>
          <p:nvCxnSpPr>
            <p:cNvPr id="59" name="Łącznik prosty 58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0" name="Łącznik prosty 59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1" name="Grupa 60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9642817" y="4733221"/>
            <a:ext cx="168676" cy="284086"/>
            <a:chOff x="9499107" y="4048217"/>
            <a:chExt cx="426128" cy="363985"/>
          </a:xfrm>
        </p:grpSpPr>
        <p:cxnSp>
          <p:nvCxnSpPr>
            <p:cNvPr id="62" name="Łącznik prosty 61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3" name="Łącznik prosty 62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4" name="Grupa 63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10947639" y="4723624"/>
            <a:ext cx="168676" cy="284086"/>
            <a:chOff x="9499107" y="4048217"/>
            <a:chExt cx="426128" cy="363985"/>
          </a:xfrm>
        </p:grpSpPr>
        <p:cxnSp>
          <p:nvCxnSpPr>
            <p:cNvPr id="65" name="Łącznik prosty 64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Łącznik prosty 65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787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8">
            <a:extLst>
              <a:ext uri="{FF2B5EF4-FFF2-40B4-BE49-F238E27FC236}">
                <a16:creationId xmlns:a16="http://schemas.microsoft.com/office/drawing/2014/main" id="{CDE9A70C-5B9B-472E-B20A-A211601D1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315622"/>
              </p:ext>
            </p:extLst>
          </p:nvPr>
        </p:nvGraphicFramePr>
        <p:xfrm>
          <a:off x="319596" y="870012"/>
          <a:ext cx="11552806" cy="5325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981">
                  <a:extLst>
                    <a:ext uri="{9D8B030D-6E8A-4147-A177-3AD203B41FA5}">
                      <a16:colId xmlns:a16="http://schemas.microsoft.com/office/drawing/2014/main" val="2345390661"/>
                    </a:ext>
                  </a:extLst>
                </a:gridCol>
                <a:gridCol w="5042516">
                  <a:extLst>
                    <a:ext uri="{9D8B030D-6E8A-4147-A177-3AD203B41FA5}">
                      <a16:colId xmlns:a16="http://schemas.microsoft.com/office/drawing/2014/main" val="220881808"/>
                    </a:ext>
                  </a:extLst>
                </a:gridCol>
                <a:gridCol w="594804">
                  <a:extLst>
                    <a:ext uri="{9D8B030D-6E8A-4147-A177-3AD203B41FA5}">
                      <a16:colId xmlns:a16="http://schemas.microsoft.com/office/drawing/2014/main" val="4088396901"/>
                    </a:ext>
                  </a:extLst>
                </a:gridCol>
                <a:gridCol w="656948">
                  <a:extLst>
                    <a:ext uri="{9D8B030D-6E8A-4147-A177-3AD203B41FA5}">
                      <a16:colId xmlns:a16="http://schemas.microsoft.com/office/drawing/2014/main" val="2134511716"/>
                    </a:ext>
                  </a:extLst>
                </a:gridCol>
                <a:gridCol w="532660">
                  <a:extLst>
                    <a:ext uri="{9D8B030D-6E8A-4147-A177-3AD203B41FA5}">
                      <a16:colId xmlns:a16="http://schemas.microsoft.com/office/drawing/2014/main" val="1151531361"/>
                    </a:ext>
                  </a:extLst>
                </a:gridCol>
                <a:gridCol w="621437">
                  <a:extLst>
                    <a:ext uri="{9D8B030D-6E8A-4147-A177-3AD203B41FA5}">
                      <a16:colId xmlns:a16="http://schemas.microsoft.com/office/drawing/2014/main" val="1559614201"/>
                    </a:ext>
                  </a:extLst>
                </a:gridCol>
                <a:gridCol w="701336">
                  <a:extLst>
                    <a:ext uri="{9D8B030D-6E8A-4147-A177-3AD203B41FA5}">
                      <a16:colId xmlns:a16="http://schemas.microsoft.com/office/drawing/2014/main" val="432505154"/>
                    </a:ext>
                  </a:extLst>
                </a:gridCol>
                <a:gridCol w="612559">
                  <a:extLst>
                    <a:ext uri="{9D8B030D-6E8A-4147-A177-3AD203B41FA5}">
                      <a16:colId xmlns:a16="http://schemas.microsoft.com/office/drawing/2014/main" val="2020788848"/>
                    </a:ext>
                  </a:extLst>
                </a:gridCol>
                <a:gridCol w="656947">
                  <a:extLst>
                    <a:ext uri="{9D8B030D-6E8A-4147-A177-3AD203B41FA5}">
                      <a16:colId xmlns:a16="http://schemas.microsoft.com/office/drawing/2014/main" val="522520590"/>
                    </a:ext>
                  </a:extLst>
                </a:gridCol>
                <a:gridCol w="535618">
                  <a:extLst>
                    <a:ext uri="{9D8B030D-6E8A-4147-A177-3AD203B41FA5}">
                      <a16:colId xmlns:a16="http://schemas.microsoft.com/office/drawing/2014/main" val="1337669900"/>
                    </a:ext>
                  </a:extLst>
                </a:gridCol>
              </a:tblGrid>
              <a:tr h="37234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Numer kryterium </a:t>
                      </a:r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1Nazwa </a:t>
                      </a:r>
                      <a:endParaRPr lang="pl-PL" sz="1600" dirty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Oprogramowanie Lego </a:t>
                      </a:r>
                      <a:r>
                        <a:rPr lang="pl-PL" sz="1600" dirty="0" err="1"/>
                        <a:t>Mindstorms</a:t>
                      </a:r>
                      <a:r>
                        <a:rPr lang="pl-PL" sz="1600" dirty="0"/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Środowisko QUORUM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56584"/>
                  </a:ext>
                </a:extLst>
              </a:tr>
              <a:tr h="77689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Niewidomi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Słabo widzący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Niewidomi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Słabo widzący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691838"/>
                  </a:ext>
                </a:extLst>
              </a:tr>
              <a:tr h="1363136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225256784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r>
                        <a:rPr lang="pl-PL" sz="1600" b="0" dirty="0" smtClean="0"/>
                        <a:t>Wytyczna 2.3 </a:t>
                      </a:r>
                      <a:endParaRPr lang="pl-P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Ataki padaczki</a:t>
                      </a:r>
                      <a:endParaRPr lang="pl-P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813788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2.3.1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Trzy błyski lub wartości poniżej progu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590176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2.3.2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Trzy błyski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45429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2.3.4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Animacja po interakcji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95601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Wytyczna 2.4 </a:t>
                      </a:r>
                      <a:endParaRPr lang="pl-PL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Możliwość nawigacji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76660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2.4.1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Możliwość pominięcia bloków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721393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2.4.2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Tytuły strony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145130"/>
                  </a:ext>
                </a:extLst>
              </a:tr>
            </a:tbl>
          </a:graphicData>
        </a:graphic>
      </p:graphicFrame>
      <p:grpSp>
        <p:nvGrpSpPr>
          <p:cNvPr id="22" name="Grupa 21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7154431" y="4006029"/>
            <a:ext cx="168676" cy="284086"/>
            <a:chOff x="9499107" y="4048217"/>
            <a:chExt cx="426128" cy="363985"/>
          </a:xfrm>
        </p:grpSpPr>
        <p:cxnSp>
          <p:nvCxnSpPr>
            <p:cNvPr id="23" name="Łącznik prosty 22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Łącznik prosty 23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8401249" y="4789344"/>
            <a:ext cx="168676" cy="284086"/>
            <a:chOff x="9499107" y="4048217"/>
            <a:chExt cx="426128" cy="363985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10947639" y="4737248"/>
            <a:ext cx="168676" cy="284086"/>
            <a:chOff x="9499107" y="4048217"/>
            <a:chExt cx="426128" cy="363985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8422334" y="5505071"/>
            <a:ext cx="168676" cy="284086"/>
            <a:chOff x="9499107" y="4048217"/>
            <a:chExt cx="426128" cy="363985"/>
          </a:xfrm>
        </p:grpSpPr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9648461" y="5460033"/>
            <a:ext cx="168676" cy="284086"/>
            <a:chOff x="9499107" y="4048217"/>
            <a:chExt cx="426128" cy="363985"/>
          </a:xfrm>
        </p:grpSpPr>
        <p:cxnSp>
          <p:nvCxnSpPr>
            <p:cNvPr id="35" name="Łącznik prosty 34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Łącznik prosty 35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7" name="Grupa 36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10967502" y="5497318"/>
            <a:ext cx="168676" cy="284086"/>
            <a:chOff x="9499107" y="4048217"/>
            <a:chExt cx="426128" cy="363985"/>
          </a:xfrm>
        </p:grpSpPr>
        <p:cxnSp>
          <p:nvCxnSpPr>
            <p:cNvPr id="38" name="Łącznik prosty 37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Łącznik prosty 38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3" name="Grupa 42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9642817" y="5894739"/>
            <a:ext cx="168676" cy="284086"/>
            <a:chOff x="9499107" y="4048217"/>
            <a:chExt cx="426128" cy="363985"/>
          </a:xfrm>
        </p:grpSpPr>
        <p:cxnSp>
          <p:nvCxnSpPr>
            <p:cNvPr id="44" name="Łącznik prosty 43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6" name="Grupa 45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10967502" y="5911508"/>
            <a:ext cx="168676" cy="284086"/>
            <a:chOff x="9499107" y="4048217"/>
            <a:chExt cx="426128" cy="363985"/>
          </a:xfrm>
        </p:grpSpPr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9" name="Grupa 48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8432075" y="4006029"/>
            <a:ext cx="168676" cy="284086"/>
            <a:chOff x="9499107" y="4048217"/>
            <a:chExt cx="426128" cy="363985"/>
          </a:xfrm>
        </p:grpSpPr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2" name="Grupa 51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9642817" y="4006029"/>
            <a:ext cx="168676" cy="284086"/>
            <a:chOff x="9499107" y="4048217"/>
            <a:chExt cx="426128" cy="363985"/>
          </a:xfrm>
        </p:grpSpPr>
        <p:cxnSp>
          <p:nvCxnSpPr>
            <p:cNvPr id="53" name="Łącznik prosty 52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Łącznik prosty 53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5" name="Grupa 54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10972492" y="4006029"/>
            <a:ext cx="168676" cy="284086"/>
            <a:chOff x="9499107" y="4048217"/>
            <a:chExt cx="426128" cy="363985"/>
          </a:xfrm>
        </p:grpSpPr>
        <p:cxnSp>
          <p:nvCxnSpPr>
            <p:cNvPr id="56" name="Łącznik prosty 55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7" name="Łącznik prosty 56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8" name="Grupa 57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7154431" y="4387120"/>
            <a:ext cx="194568" cy="284086"/>
            <a:chOff x="9499107" y="4048217"/>
            <a:chExt cx="426128" cy="363985"/>
          </a:xfrm>
        </p:grpSpPr>
        <p:cxnSp>
          <p:nvCxnSpPr>
            <p:cNvPr id="59" name="Łącznik prosty 58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0" name="Łącznik prosty 59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1" name="Grupa 60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8401250" y="4375201"/>
            <a:ext cx="168676" cy="284086"/>
            <a:chOff x="9499107" y="4048217"/>
            <a:chExt cx="426128" cy="363985"/>
          </a:xfrm>
        </p:grpSpPr>
        <p:cxnSp>
          <p:nvCxnSpPr>
            <p:cNvPr id="62" name="Łącznik prosty 61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3" name="Łącznik prosty 62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4" name="Grupa 63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9642817" y="4360899"/>
            <a:ext cx="168676" cy="284086"/>
            <a:chOff x="9499107" y="4048217"/>
            <a:chExt cx="426128" cy="363985"/>
          </a:xfrm>
        </p:grpSpPr>
        <p:cxnSp>
          <p:nvCxnSpPr>
            <p:cNvPr id="65" name="Łącznik prosty 64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Łącznik prosty 65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7" name="Grupa 66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10951408" y="4392618"/>
            <a:ext cx="168676" cy="284086"/>
            <a:chOff x="9499107" y="4048217"/>
            <a:chExt cx="426128" cy="363985"/>
          </a:xfrm>
        </p:grpSpPr>
        <p:cxnSp>
          <p:nvCxnSpPr>
            <p:cNvPr id="68" name="Łącznik prosty 67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Łącznik prosty 68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0" name="Grupa 69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9642817" y="4749675"/>
            <a:ext cx="168676" cy="284086"/>
            <a:chOff x="9499107" y="4048217"/>
            <a:chExt cx="426128" cy="363985"/>
          </a:xfrm>
        </p:grpSpPr>
        <p:cxnSp>
          <p:nvCxnSpPr>
            <p:cNvPr id="71" name="Łącznik prosty 70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2" name="Łącznik prosty 71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3" name="Grupa 72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8401250" y="5911508"/>
            <a:ext cx="168676" cy="284086"/>
            <a:chOff x="9499107" y="4048217"/>
            <a:chExt cx="426128" cy="363985"/>
          </a:xfrm>
        </p:grpSpPr>
        <p:cxnSp>
          <p:nvCxnSpPr>
            <p:cNvPr id="74" name="Łącznik prosty 73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5" name="Łącznik prosty 74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260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8">
            <a:extLst>
              <a:ext uri="{FF2B5EF4-FFF2-40B4-BE49-F238E27FC236}">
                <a16:creationId xmlns:a16="http://schemas.microsoft.com/office/drawing/2014/main" id="{CDE9A70C-5B9B-472E-B20A-A211601D1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700847"/>
              </p:ext>
            </p:extLst>
          </p:nvPr>
        </p:nvGraphicFramePr>
        <p:xfrm>
          <a:off x="319596" y="870012"/>
          <a:ext cx="11552806" cy="5325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981">
                  <a:extLst>
                    <a:ext uri="{9D8B030D-6E8A-4147-A177-3AD203B41FA5}">
                      <a16:colId xmlns:a16="http://schemas.microsoft.com/office/drawing/2014/main" val="2345390661"/>
                    </a:ext>
                  </a:extLst>
                </a:gridCol>
                <a:gridCol w="5042516">
                  <a:extLst>
                    <a:ext uri="{9D8B030D-6E8A-4147-A177-3AD203B41FA5}">
                      <a16:colId xmlns:a16="http://schemas.microsoft.com/office/drawing/2014/main" val="220881808"/>
                    </a:ext>
                  </a:extLst>
                </a:gridCol>
                <a:gridCol w="594804">
                  <a:extLst>
                    <a:ext uri="{9D8B030D-6E8A-4147-A177-3AD203B41FA5}">
                      <a16:colId xmlns:a16="http://schemas.microsoft.com/office/drawing/2014/main" val="4088396901"/>
                    </a:ext>
                  </a:extLst>
                </a:gridCol>
                <a:gridCol w="656948">
                  <a:extLst>
                    <a:ext uri="{9D8B030D-6E8A-4147-A177-3AD203B41FA5}">
                      <a16:colId xmlns:a16="http://schemas.microsoft.com/office/drawing/2014/main" val="2134511716"/>
                    </a:ext>
                  </a:extLst>
                </a:gridCol>
                <a:gridCol w="532660">
                  <a:extLst>
                    <a:ext uri="{9D8B030D-6E8A-4147-A177-3AD203B41FA5}">
                      <a16:colId xmlns:a16="http://schemas.microsoft.com/office/drawing/2014/main" val="1151531361"/>
                    </a:ext>
                  </a:extLst>
                </a:gridCol>
                <a:gridCol w="621437">
                  <a:extLst>
                    <a:ext uri="{9D8B030D-6E8A-4147-A177-3AD203B41FA5}">
                      <a16:colId xmlns:a16="http://schemas.microsoft.com/office/drawing/2014/main" val="1559614201"/>
                    </a:ext>
                  </a:extLst>
                </a:gridCol>
                <a:gridCol w="701336">
                  <a:extLst>
                    <a:ext uri="{9D8B030D-6E8A-4147-A177-3AD203B41FA5}">
                      <a16:colId xmlns:a16="http://schemas.microsoft.com/office/drawing/2014/main" val="432505154"/>
                    </a:ext>
                  </a:extLst>
                </a:gridCol>
                <a:gridCol w="612559">
                  <a:extLst>
                    <a:ext uri="{9D8B030D-6E8A-4147-A177-3AD203B41FA5}">
                      <a16:colId xmlns:a16="http://schemas.microsoft.com/office/drawing/2014/main" val="2020788848"/>
                    </a:ext>
                  </a:extLst>
                </a:gridCol>
                <a:gridCol w="656947">
                  <a:extLst>
                    <a:ext uri="{9D8B030D-6E8A-4147-A177-3AD203B41FA5}">
                      <a16:colId xmlns:a16="http://schemas.microsoft.com/office/drawing/2014/main" val="522520590"/>
                    </a:ext>
                  </a:extLst>
                </a:gridCol>
                <a:gridCol w="535618">
                  <a:extLst>
                    <a:ext uri="{9D8B030D-6E8A-4147-A177-3AD203B41FA5}">
                      <a16:colId xmlns:a16="http://schemas.microsoft.com/office/drawing/2014/main" val="1337669900"/>
                    </a:ext>
                  </a:extLst>
                </a:gridCol>
              </a:tblGrid>
              <a:tr h="37234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Numer kryterium </a:t>
                      </a:r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1Nazwa </a:t>
                      </a:r>
                      <a:endParaRPr lang="pl-PL" sz="1600" dirty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Oprogramowanie Lego </a:t>
                      </a:r>
                      <a:r>
                        <a:rPr lang="pl-PL" sz="1600" dirty="0" err="1"/>
                        <a:t>Mindstorms</a:t>
                      </a:r>
                      <a:r>
                        <a:rPr lang="pl-PL" sz="1600" dirty="0"/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Środowisko QUORUM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56584"/>
                  </a:ext>
                </a:extLst>
              </a:tr>
              <a:tr h="77689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Niewidomi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Słabo widzący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Niewidomi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Słabo widzący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691838"/>
                  </a:ext>
                </a:extLst>
              </a:tr>
              <a:tr h="1363136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Spełnia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 spełnia 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225256784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2.4.3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Kolejność </a:t>
                      </a:r>
                      <a:r>
                        <a:rPr lang="pl-PL" sz="1600" dirty="0" err="1" smtClean="0"/>
                        <a:t>fokusa</a:t>
                      </a:r>
                      <a:endParaRPr lang="pl-P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813788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2.4.4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Cel linku (w kontekście)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590176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2.4.5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Wiele</a:t>
                      </a:r>
                      <a:r>
                        <a:rPr lang="pl-PL" sz="1600" baseline="0" dirty="0" smtClean="0"/>
                        <a:t> dróg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45429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2.4.6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Nagłówki i etykiety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956015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2.4.7</a:t>
                      </a:r>
                      <a:endParaRPr lang="pl-PL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Widoczny fokus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76660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2.4.8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 Lokalizacja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721393"/>
                  </a:ext>
                </a:extLst>
              </a:tr>
              <a:tr h="37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2.4.9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Cel linku (z samego linku)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145130"/>
                  </a:ext>
                </a:extLst>
              </a:tr>
            </a:tbl>
          </a:graphicData>
        </a:graphic>
      </p:graphicFrame>
      <p:grpSp>
        <p:nvGrpSpPr>
          <p:cNvPr id="25" name="Grupa 24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8401249" y="4789344"/>
            <a:ext cx="168676" cy="284086"/>
            <a:chOff x="9499107" y="4048217"/>
            <a:chExt cx="426128" cy="363985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10947639" y="4737248"/>
            <a:ext cx="168676" cy="284086"/>
            <a:chOff x="9499107" y="4048217"/>
            <a:chExt cx="426128" cy="363985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8422334" y="5505071"/>
            <a:ext cx="168676" cy="284086"/>
            <a:chOff x="9499107" y="4048217"/>
            <a:chExt cx="426128" cy="363985"/>
          </a:xfrm>
        </p:grpSpPr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9648461" y="5460033"/>
            <a:ext cx="168676" cy="284086"/>
            <a:chOff x="9499107" y="4048217"/>
            <a:chExt cx="426128" cy="363985"/>
          </a:xfrm>
        </p:grpSpPr>
        <p:cxnSp>
          <p:nvCxnSpPr>
            <p:cNvPr id="35" name="Łącznik prosty 34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Łącznik prosty 35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7" name="Grupa 36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10967502" y="5497318"/>
            <a:ext cx="168676" cy="284086"/>
            <a:chOff x="9499107" y="4048217"/>
            <a:chExt cx="426128" cy="363985"/>
          </a:xfrm>
        </p:grpSpPr>
        <p:cxnSp>
          <p:nvCxnSpPr>
            <p:cNvPr id="38" name="Łącznik prosty 37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Łącznik prosty 38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2" name="Grupa 51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9642817" y="4006029"/>
            <a:ext cx="168676" cy="284086"/>
            <a:chOff x="9499107" y="4048217"/>
            <a:chExt cx="426128" cy="363985"/>
          </a:xfrm>
        </p:grpSpPr>
        <p:cxnSp>
          <p:nvCxnSpPr>
            <p:cNvPr id="53" name="Łącznik prosty 52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Łącznik prosty 53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5" name="Grupa 54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10972492" y="4006029"/>
            <a:ext cx="168676" cy="284086"/>
            <a:chOff x="9499107" y="4048217"/>
            <a:chExt cx="426128" cy="363985"/>
          </a:xfrm>
        </p:grpSpPr>
        <p:cxnSp>
          <p:nvCxnSpPr>
            <p:cNvPr id="56" name="Łącznik prosty 55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7" name="Łącznik prosty 56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1" name="Grupa 60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8401250" y="4375201"/>
            <a:ext cx="168676" cy="284086"/>
            <a:chOff x="9499107" y="4048217"/>
            <a:chExt cx="426128" cy="363985"/>
          </a:xfrm>
        </p:grpSpPr>
        <p:cxnSp>
          <p:nvCxnSpPr>
            <p:cNvPr id="62" name="Łącznik prosty 61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3" name="Łącznik prosty 62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4" name="Grupa 63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9642817" y="4360899"/>
            <a:ext cx="168676" cy="284086"/>
            <a:chOff x="9499107" y="4048217"/>
            <a:chExt cx="426128" cy="363985"/>
          </a:xfrm>
        </p:grpSpPr>
        <p:cxnSp>
          <p:nvCxnSpPr>
            <p:cNvPr id="65" name="Łącznik prosty 64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Łącznik prosty 65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7" name="Grupa 66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10951408" y="4392618"/>
            <a:ext cx="168676" cy="284086"/>
            <a:chOff x="9499107" y="4048217"/>
            <a:chExt cx="426128" cy="363985"/>
          </a:xfrm>
        </p:grpSpPr>
        <p:cxnSp>
          <p:nvCxnSpPr>
            <p:cNvPr id="68" name="Łącznik prosty 67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Łącznik prosty 68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0" name="Grupa 69">
            <a:extLst>
              <a:ext uri="{FF2B5EF4-FFF2-40B4-BE49-F238E27FC236}">
                <a16:creationId xmlns:a16="http://schemas.microsoft.com/office/drawing/2014/main" id="{4DD8BF7F-0F10-41D3-9F5C-A15251B260EC}"/>
              </a:ext>
            </a:extLst>
          </p:cNvPr>
          <p:cNvGrpSpPr/>
          <p:nvPr/>
        </p:nvGrpSpPr>
        <p:grpSpPr>
          <a:xfrm>
            <a:off x="9642817" y="4749675"/>
            <a:ext cx="168676" cy="284086"/>
            <a:chOff x="9499107" y="4048217"/>
            <a:chExt cx="426128" cy="363985"/>
          </a:xfrm>
        </p:grpSpPr>
        <p:cxnSp>
          <p:nvCxnSpPr>
            <p:cNvPr id="71" name="Łącznik prosty 70">
              <a:extLst>
                <a:ext uri="{FF2B5EF4-FFF2-40B4-BE49-F238E27FC236}">
                  <a16:creationId xmlns:a16="http://schemas.microsoft.com/office/drawing/2014/main" id="{3C73B8F3-F492-41E9-80E6-76E338B7EB8E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2" name="Łącznik prosty 71">
              <a:extLst>
                <a:ext uri="{FF2B5EF4-FFF2-40B4-BE49-F238E27FC236}">
                  <a16:creationId xmlns:a16="http://schemas.microsoft.com/office/drawing/2014/main" id="{92D9E3BA-7B28-485E-9EDD-26CCFF94D44A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6" name="Grupa 75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9642817" y="3624251"/>
            <a:ext cx="168676" cy="284086"/>
            <a:chOff x="9499107" y="4048217"/>
            <a:chExt cx="426128" cy="363985"/>
          </a:xfrm>
        </p:grpSpPr>
        <p:cxnSp>
          <p:nvCxnSpPr>
            <p:cNvPr id="77" name="Łącznik prosty 76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8" name="Łącznik prosty 77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9" name="Grupa 78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10963523" y="3608389"/>
            <a:ext cx="168676" cy="284086"/>
            <a:chOff x="9499107" y="4048217"/>
            <a:chExt cx="426128" cy="363985"/>
          </a:xfrm>
        </p:grpSpPr>
        <p:cxnSp>
          <p:nvCxnSpPr>
            <p:cNvPr id="80" name="Łącznik prosty 79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1" name="Łącznik prosty 80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2" name="Grupa 81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8404236" y="4006029"/>
            <a:ext cx="168676" cy="284086"/>
            <a:chOff x="9499107" y="4048217"/>
            <a:chExt cx="426128" cy="363985"/>
          </a:xfrm>
        </p:grpSpPr>
        <p:cxnSp>
          <p:nvCxnSpPr>
            <p:cNvPr id="83" name="Łącznik prosty 82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Łącznik prosty 83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5" name="Grupa 84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9642817" y="5134913"/>
            <a:ext cx="168676" cy="284086"/>
            <a:chOff x="9499107" y="4048217"/>
            <a:chExt cx="426128" cy="363985"/>
          </a:xfrm>
        </p:grpSpPr>
        <p:cxnSp>
          <p:nvCxnSpPr>
            <p:cNvPr id="86" name="Łącznik prosty 85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Łącznik prosty 86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8" name="Grupa 87">
            <a:extLst>
              <a:ext uri="{FF2B5EF4-FFF2-40B4-BE49-F238E27FC236}">
                <a16:creationId xmlns:a16="http://schemas.microsoft.com/office/drawing/2014/main" id="{6E1A28D7-EF12-45E4-8F1E-0E4C060AF157}"/>
              </a:ext>
            </a:extLst>
          </p:cNvPr>
          <p:cNvGrpSpPr/>
          <p:nvPr/>
        </p:nvGrpSpPr>
        <p:grpSpPr>
          <a:xfrm>
            <a:off x="10960927" y="5156608"/>
            <a:ext cx="168676" cy="284086"/>
            <a:chOff x="9499107" y="4048217"/>
            <a:chExt cx="426128" cy="363985"/>
          </a:xfrm>
        </p:grpSpPr>
        <p:cxnSp>
          <p:nvCxnSpPr>
            <p:cNvPr id="89" name="Łącznik prosty 88">
              <a:extLst>
                <a:ext uri="{FF2B5EF4-FFF2-40B4-BE49-F238E27FC236}">
                  <a16:creationId xmlns:a16="http://schemas.microsoft.com/office/drawing/2014/main" id="{996D9784-14FD-4F36-9A7F-6F217B9BB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107" y="4172505"/>
              <a:ext cx="159798" cy="23969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0" name="Łącznik prosty 89">
              <a:extLst>
                <a:ext uri="{FF2B5EF4-FFF2-40B4-BE49-F238E27FC236}">
                  <a16:creationId xmlns:a16="http://schemas.microsoft.com/office/drawing/2014/main" id="{64FA4F7D-C23B-48EB-9611-242DD5D0EF38}"/>
                </a:ext>
              </a:extLst>
            </p:cNvPr>
            <p:cNvCxnSpPr/>
            <p:nvPr/>
          </p:nvCxnSpPr>
          <p:spPr>
            <a:xfrm flipV="1">
              <a:off x="9658905" y="4048217"/>
              <a:ext cx="266330" cy="3639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5932024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23C23"/>
      </a:dk2>
      <a:lt2>
        <a:srgbClr val="E8E3E2"/>
      </a:lt2>
      <a:accent1>
        <a:srgbClr val="38B1C2"/>
      </a:accent1>
      <a:accent2>
        <a:srgbClr val="28B48B"/>
      </a:accent2>
      <a:accent3>
        <a:srgbClr val="35B95B"/>
      </a:accent3>
      <a:accent4>
        <a:srgbClr val="3BB829"/>
      </a:accent4>
      <a:accent5>
        <a:srgbClr val="77B033"/>
      </a:accent5>
      <a:accent6>
        <a:srgbClr val="A3A825"/>
      </a:accent6>
      <a:hlink>
        <a:srgbClr val="549030"/>
      </a:hlink>
      <a:folHlink>
        <a:srgbClr val="828282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907</Words>
  <Application>Microsoft Office PowerPoint</Application>
  <PresentationFormat>Panoramiczny</PresentationFormat>
  <Paragraphs>430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Courier New</vt:lpstr>
      <vt:lpstr>Elephant</vt:lpstr>
      <vt:lpstr>Wingdings</vt:lpstr>
      <vt:lpstr>BrushVTI</vt:lpstr>
      <vt:lpstr>Podsumowanie projektu </vt:lpstr>
      <vt:lpstr>Zakładane cele do osiągnięcia do końca  II /III etapu: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Wnioski z audytów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Podsumowanie etapu II</dc:title>
  <dc:creator>mrozinski@op.pl</dc:creator>
  <cp:lastModifiedBy>Użytkownik systemu Windows</cp:lastModifiedBy>
  <cp:revision>31</cp:revision>
  <dcterms:created xsi:type="dcterms:W3CDTF">2020-05-04T09:27:33Z</dcterms:created>
  <dcterms:modified xsi:type="dcterms:W3CDTF">2020-09-30T20:52:06Z</dcterms:modified>
</cp:coreProperties>
</file>