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</p:sldMasterIdLst>
  <p:sldIdLst>
    <p:sldId id="256" r:id="rId2"/>
    <p:sldId id="257" r:id="rId3"/>
    <p:sldId id="263" r:id="rId4"/>
    <p:sldId id="259" r:id="rId5"/>
    <p:sldId id="261" r:id="rId6"/>
    <p:sldId id="258" r:id="rId7"/>
    <p:sldId id="260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894966D4-0B3F-4C27-8DDA-56DB81B51980}">
          <p14:sldIdLst>
            <p14:sldId id="256"/>
            <p14:sldId id="257"/>
            <p14:sldId id="263"/>
            <p14:sldId id="259"/>
          </p14:sldIdLst>
        </p14:section>
        <p14:section name="Sekcja bez tytułu" id="{CEE3D9EC-A328-4D7E-8D7E-1A9733403DB1}">
          <p14:sldIdLst>
            <p14:sldId id="261"/>
            <p14:sldId id="258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4291" autoAdjust="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65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43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3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0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9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0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5/30/2022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3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5/30/2022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97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5/30/2022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34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82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6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6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53">
            <a:extLst>
              <a:ext uri="{FF2B5EF4-FFF2-40B4-BE49-F238E27FC236}">
                <a16:creationId xmlns:a16="http://schemas.microsoft.com/office/drawing/2014/main" id="{3D99578A-5517-4361-8249-598D1C9FB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55">
            <a:extLst>
              <a:ext uri="{FF2B5EF4-FFF2-40B4-BE49-F238E27FC236}">
                <a16:creationId xmlns:a16="http://schemas.microsoft.com/office/drawing/2014/main" id="{088C0414-4070-42B4-B359-C995754D7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57400" y="1387547"/>
            <a:ext cx="8115300" cy="2216266"/>
          </a:xfrm>
        </p:spPr>
        <p:txBody>
          <a:bodyPr>
            <a:normAutofit/>
          </a:bodyPr>
          <a:lstStyle/>
          <a:p>
            <a:r>
              <a:rPr lang="pl-PL" dirty="0"/>
              <a:t>Atelier Wincentego Borettiego i "Domek Parkowego"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57400" y="3759200"/>
            <a:ext cx="8115300" cy="17272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200" dirty="0">
                <a:latin typeface="Century Schoolbook"/>
              </a:rPr>
              <a:t>Projekt Cyfrowa Szkoła Wielkopolska –</a:t>
            </a:r>
            <a:br>
              <a:rPr lang="pl-PL" sz="2200" dirty="0">
                <a:latin typeface="Century Schoolbook"/>
              </a:rPr>
            </a:br>
            <a:r>
              <a:rPr lang="pl-PL" sz="2200" dirty="0">
                <a:latin typeface="Century Schoolbook"/>
              </a:rPr>
              <a:t> Spacer po ulicy Niecałej</a:t>
            </a:r>
          </a:p>
          <a:p>
            <a:r>
              <a:rPr lang="pl-PL" sz="2200" dirty="0">
                <a:latin typeface="Century Schoolbook"/>
              </a:rPr>
              <a:t>IV Liceum Ogólnokształcące im. Ignacego Jana Paderewskiego w Kaliszu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BC959F-CAB6-4E23-81DE-E0BBF2B7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767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9D9F759-FED6-45D5-827A-B39D76B1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34" y="5351496"/>
            <a:ext cx="3133214" cy="1641407"/>
          </a:xfrm>
        </p:spPr>
        <p:txBody>
          <a:bodyPr anchor="ctr">
            <a:normAutofit/>
          </a:bodyPr>
          <a:lstStyle/>
          <a:p>
            <a:pPr algn="ctr"/>
            <a:r>
              <a:rPr lang="pl-PL" dirty="0">
                <a:solidFill>
                  <a:schemeClr val="bg2"/>
                </a:solidFill>
                <a:latin typeface="Kigelia Light"/>
              </a:rPr>
              <a:t>WERANDA FOTOGRAFÓW</a:t>
            </a:r>
            <a:endParaRPr lang="en-US" dirty="0">
              <a:solidFill>
                <a:schemeClr val="bg2"/>
              </a:solidFill>
              <a:latin typeface="Kigelia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0" y="685800"/>
            <a:ext cx="67437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481F7140-DB37-4DCD-B13C-43FB3195B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573" y="249024"/>
            <a:ext cx="3380486" cy="4604330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0E3D8B2-A284-4B07-B9B3-589239D7231C}"/>
              </a:ext>
            </a:extLst>
          </p:cNvPr>
          <p:cNvSpPr txBox="1"/>
          <p:nvPr/>
        </p:nvSpPr>
        <p:spPr>
          <a:xfrm>
            <a:off x="4811386" y="681416"/>
            <a:ext cx="5791200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1BAE2BE-0172-42DF-B465-15DC762BB40F}"/>
              </a:ext>
            </a:extLst>
          </p:cNvPr>
          <p:cNvSpPr txBox="1"/>
          <p:nvPr/>
        </p:nvSpPr>
        <p:spPr>
          <a:xfrm>
            <a:off x="4818881" y="975835"/>
            <a:ext cx="7124880" cy="56630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  </a:t>
            </a:r>
            <a:r>
              <a:rPr lang="pl-PL" b="1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 </a:t>
            </a:r>
            <a:r>
              <a:rPr lang="pl-PL" sz="17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Charakterystyczny budynek z półokrągłą werandą, potocznie nazywany </a:t>
            </a:r>
            <a:r>
              <a:rPr lang="pl-PL" sz="1700" dirty="0">
                <a:solidFill>
                  <a:schemeClr val="bg1"/>
                </a:solidFill>
                <a:latin typeface="Kigelia Light"/>
                <a:ea typeface="+mn-lt"/>
                <a:cs typeface="+mn-lt"/>
              </a:rPr>
              <a:t>„domem </a:t>
            </a:r>
            <a:r>
              <a:rPr lang="pl-PL" sz="1700" dirty="0" err="1">
                <a:solidFill>
                  <a:schemeClr val="bg1"/>
                </a:solidFill>
                <a:latin typeface="Kigelia Light"/>
                <a:ea typeface="+mn-lt"/>
                <a:cs typeface="+mn-lt"/>
              </a:rPr>
              <a:t>Borettich</a:t>
            </a:r>
            <a:r>
              <a:rPr lang="pl-PL" sz="1700" dirty="0">
                <a:solidFill>
                  <a:schemeClr val="bg1"/>
                </a:solidFill>
                <a:latin typeface="Kigelia Light"/>
                <a:ea typeface="+mn-lt"/>
                <a:cs typeface="+mn-lt"/>
              </a:rPr>
              <a:t>”,</a:t>
            </a:r>
            <a:r>
              <a:rPr lang="pl-PL" sz="17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 stanął w tym miejscu już przed 1894 rokiem na terenie należącym do kasy miejskiej. </a:t>
            </a:r>
          </a:p>
          <a:p>
            <a:r>
              <a:rPr lang="pl-PL" sz="17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  </a:t>
            </a:r>
          </a:p>
          <a:p>
            <a:r>
              <a:rPr lang="pl-PL" sz="17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W tamtym czasie dom był własnością do rodziny Filipowskich i </a:t>
            </a:r>
            <a:r>
              <a:rPr lang="pl-PL" sz="1700" dirty="0" err="1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Fingerhutów</a:t>
            </a:r>
            <a:r>
              <a:rPr lang="pl-PL" sz="17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.  </a:t>
            </a:r>
          </a:p>
          <a:p>
            <a:r>
              <a:rPr lang="pl-PL" sz="17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  Początkowo swój zakład fotograficzny prowadził tu znany kaliski fotograf – Wincenty </a:t>
            </a:r>
            <a:r>
              <a:rPr lang="pl-PL" sz="1700" dirty="0" err="1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Boretti</a:t>
            </a:r>
            <a:r>
              <a:rPr lang="pl-PL" sz="17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.</a:t>
            </a:r>
          </a:p>
          <a:p>
            <a:endParaRPr lang="pl-PL" sz="1700" dirty="0">
              <a:solidFill>
                <a:schemeClr val="bg1"/>
              </a:solidFill>
              <a:latin typeface="Kigelia Light"/>
              <a:ea typeface="Kigelia Light"/>
              <a:cs typeface="Kigelia Light"/>
            </a:endParaRPr>
          </a:p>
          <a:p>
            <a:r>
              <a:rPr lang="pl-PL" sz="17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   Po I wojnie światowej miejsce Borettiego, który wraz z rodziną opuścił miasto, zajął inny fotograf – Dawid </a:t>
            </a:r>
            <a:r>
              <a:rPr lang="pl-PL" sz="1700" dirty="0" err="1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Engel</a:t>
            </a:r>
            <a:r>
              <a:rPr lang="pl-PL" sz="17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. </a:t>
            </a:r>
          </a:p>
          <a:p>
            <a:br>
              <a:rPr lang="pl-PL" sz="17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</a:br>
            <a:r>
              <a:rPr lang="pl-PL" sz="17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   W maju 1902 r. dom przeszedł na własność dzieci </a:t>
            </a:r>
            <a:r>
              <a:rPr lang="pl-PL" sz="1700" dirty="0" err="1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Fingerhuta</a:t>
            </a:r>
            <a:r>
              <a:rPr lang="pl-PL" sz="17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– Jakuba, Berty i Leona. Berta wyszła za mąż za Adama </a:t>
            </a:r>
            <a:r>
              <a:rPr lang="pl-PL" sz="1700" dirty="0" err="1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Szrajera</a:t>
            </a:r>
            <a:r>
              <a:rPr lang="pl-PL" sz="17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, który przy Niecałej z wielkim powodzeniem prowadził słynną Fabrykę Lalek i Zabawek Drewnianych.</a:t>
            </a:r>
          </a:p>
          <a:p>
            <a:endParaRPr lang="pl-PL" sz="1700" dirty="0">
              <a:solidFill>
                <a:schemeClr val="bg1"/>
              </a:solidFill>
              <a:latin typeface="Kigelia Light"/>
              <a:ea typeface="Kigelia Light"/>
              <a:cs typeface="Kigelia Light"/>
            </a:endParaRPr>
          </a:p>
          <a:p>
            <a:r>
              <a:rPr lang="pl-PL" sz="17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   Budynek został zrekonstruowany po I wojnie światowej, jednak nie odzyskał w pełni swojego dawnego blasku, nie mniej wciąż on zachwyca. </a:t>
            </a:r>
          </a:p>
          <a:p>
            <a:endParaRPr lang="pl-PL" b="1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   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A452297-8558-462B-9842-A133D794C17E}"/>
              </a:ext>
            </a:extLst>
          </p:cNvPr>
          <p:cNvSpPr txBox="1"/>
          <p:nvPr/>
        </p:nvSpPr>
        <p:spPr>
          <a:xfrm>
            <a:off x="5238680" y="5543898"/>
            <a:ext cx="638618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1000" b="1" u="sng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6AD79E9-F080-4646-93D9-4915D401876D}"/>
              </a:ext>
            </a:extLst>
          </p:cNvPr>
          <p:cNvSpPr txBox="1"/>
          <p:nvPr/>
        </p:nvSpPr>
        <p:spPr>
          <a:xfrm>
            <a:off x="567134" y="5078437"/>
            <a:ext cx="293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Zdj. Mateusz Marciniak</a:t>
            </a:r>
          </a:p>
        </p:txBody>
      </p:sp>
    </p:spTree>
    <p:extLst>
      <p:ext uri="{BB962C8B-B14F-4D97-AF65-F5344CB8AC3E}">
        <p14:creationId xmlns:p14="http://schemas.microsoft.com/office/powerpoint/2010/main" val="1499440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BC959F-CAB6-4E23-81DE-E0BBF2B7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767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9D9F759-FED6-45D5-827A-B39D76B1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34" y="5351496"/>
            <a:ext cx="3133214" cy="1641407"/>
          </a:xfrm>
        </p:spPr>
        <p:txBody>
          <a:bodyPr anchor="ctr">
            <a:normAutofit/>
          </a:bodyPr>
          <a:lstStyle/>
          <a:p>
            <a:pPr algn="ctr"/>
            <a:r>
              <a:rPr lang="pl-PL" dirty="0">
                <a:solidFill>
                  <a:schemeClr val="bg2"/>
                </a:solidFill>
                <a:latin typeface="Kigelia Light"/>
              </a:rPr>
              <a:t>WERANDA FOTOGRAFÓW</a:t>
            </a:r>
            <a:endParaRPr lang="en-US" dirty="0">
              <a:solidFill>
                <a:schemeClr val="bg2"/>
              </a:solidFill>
              <a:latin typeface="Kigelia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0" y="685800"/>
            <a:ext cx="67437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0E3D8B2-A284-4B07-B9B3-589239D7231C}"/>
              </a:ext>
            </a:extLst>
          </p:cNvPr>
          <p:cNvSpPr txBox="1"/>
          <p:nvPr/>
        </p:nvSpPr>
        <p:spPr>
          <a:xfrm>
            <a:off x="4811386" y="681416"/>
            <a:ext cx="5791200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1BAE2BE-0172-42DF-B465-15DC762BB40F}"/>
              </a:ext>
            </a:extLst>
          </p:cNvPr>
          <p:cNvSpPr txBox="1"/>
          <p:nvPr/>
        </p:nvSpPr>
        <p:spPr>
          <a:xfrm>
            <a:off x="4818881" y="1060755"/>
            <a:ext cx="68754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 </a:t>
            </a:r>
            <a:endParaRPr lang="pl-PL" dirty="0"/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A452297-8558-462B-9842-A133D794C17E}"/>
              </a:ext>
            </a:extLst>
          </p:cNvPr>
          <p:cNvSpPr txBox="1"/>
          <p:nvPr/>
        </p:nvSpPr>
        <p:spPr>
          <a:xfrm>
            <a:off x="5238680" y="5543898"/>
            <a:ext cx="638618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sz="1000" b="1" u="sng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6AD79E9-F080-4646-93D9-4915D401876D}"/>
              </a:ext>
            </a:extLst>
          </p:cNvPr>
          <p:cNvSpPr txBox="1"/>
          <p:nvPr/>
        </p:nvSpPr>
        <p:spPr>
          <a:xfrm>
            <a:off x="567134" y="5078437"/>
            <a:ext cx="2935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Zdj. WMF Kalisz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A517851D-3C82-4DA6-968B-1526DE99D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338" y="1292772"/>
            <a:ext cx="5435162" cy="4879429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cap="all" spc="3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Budynek Zaprojektował</a:t>
            </a:r>
            <a:endParaRPr lang="pl-PL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cap="all" spc="3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Józef Chrzanowski 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cap="all" spc="3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(1844-1915), </a:t>
            </a:r>
            <a:r>
              <a:rPr lang="en-US" cap="all" spc="300" dirty="0" err="1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architekt</a:t>
            </a:r>
            <a:r>
              <a:rPr lang="en-US" cap="all" spc="3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-</a:t>
            </a:r>
            <a:br>
              <a:rPr lang="pl-PL" cap="all" spc="3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</a:br>
            <a:r>
              <a:rPr lang="pl-PL" cap="all" spc="3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-</a:t>
            </a:r>
            <a:r>
              <a:rPr lang="en-US" cap="all" spc="300" dirty="0" err="1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inżynier</a:t>
            </a:r>
            <a:r>
              <a:rPr lang="en-US" cap="all" spc="3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 </a:t>
            </a:r>
            <a:r>
              <a:rPr lang="en-US" cap="all" spc="300" dirty="0" err="1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gubernialny</a:t>
            </a:r>
            <a:r>
              <a:rPr lang="en-US" cap="all" spc="3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 </a:t>
            </a:r>
            <a:r>
              <a:rPr lang="en-US" cap="all" spc="300" dirty="0" err="1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Kalisza</a:t>
            </a:r>
            <a:r>
              <a:rPr lang="en-US" cap="all" spc="3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 z lat 1875-1903 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cap="all" spc="300" dirty="0">
              <a:solidFill>
                <a:schemeClr val="bg1"/>
              </a:solidFill>
              <a:latin typeface="Kigelia Light"/>
              <a:ea typeface="Kigelia Light"/>
              <a:cs typeface="Kigelia Light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cap="all" spc="300" dirty="0">
              <a:solidFill>
                <a:schemeClr val="bg1"/>
              </a:solidFill>
              <a:latin typeface="Kigelia Light"/>
              <a:ea typeface="Kigelia Light"/>
              <a:cs typeface="Kigelia Light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cap="all" spc="300" dirty="0" err="1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Widoczny</a:t>
            </a:r>
            <a:r>
              <a:rPr lang="en-US" cap="all" spc="3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 "</a:t>
            </a:r>
            <a:r>
              <a:rPr lang="en-US" cap="all" spc="300" dirty="0" err="1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Mały</a:t>
            </a:r>
            <a:r>
              <a:rPr lang="en-US" cap="all" spc="3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 </a:t>
            </a:r>
            <a:r>
              <a:rPr lang="en-US" cap="all" spc="300" dirty="0" err="1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Kogutek</a:t>
            </a:r>
            <a:r>
              <a:rPr lang="en-US" cap="all" spc="3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" (stawek)dzisiaj już nieistniejący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4B1B68AC-0E44-4A9C-BFA3-7B962C20E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87" y="1174302"/>
            <a:ext cx="3133214" cy="352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79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34C27EA-18ED-4CFA-8823-6BCBAC02D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4076699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C0B9901-80BB-432D-BB11-E2AE441FC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162" y="682668"/>
            <a:ext cx="2705100" cy="1870554"/>
          </a:xfrm>
        </p:spPr>
        <p:txBody>
          <a:bodyPr anchor="ctr">
            <a:normAutofit/>
          </a:bodyPr>
          <a:lstStyle/>
          <a:p>
            <a:pPr algn="ctr"/>
            <a:r>
              <a:rPr lang="pl-PL" dirty="0">
                <a:solidFill>
                  <a:schemeClr val="bg2"/>
                </a:solidFill>
              </a:rPr>
              <a:t>WINCENTY BORETTI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2A85D7-6822-4555-8E5D-AA5B35D23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9863" y="412851"/>
            <a:ext cx="5410200" cy="6042933"/>
          </a:xfrm>
        </p:spPr>
        <p:txBody>
          <a:bodyPr anchor="ctr">
            <a:norm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Wincenty Franciszek </a:t>
            </a:r>
            <a:r>
              <a:rPr lang="pl-PL" sz="1600" dirty="0" err="1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Boretti</a:t>
            </a:r>
            <a:r>
              <a:rPr lang="pl-PL" sz="16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 to zasłużony</a:t>
            </a:r>
            <a:r>
              <a:rPr lang="pl-PL" sz="1600" dirty="0">
                <a:solidFill>
                  <a:schemeClr val="bg1"/>
                </a:solidFill>
                <a:latin typeface="Kigelia Light"/>
                <a:ea typeface="+mj-lt"/>
                <a:cs typeface="+mj-lt"/>
              </a:rPr>
              <a:t> dla Kalisza prekursor kaliskich fotografików. </a:t>
            </a:r>
          </a:p>
          <a:p>
            <a:r>
              <a:rPr lang="pl-PL" sz="1600" dirty="0">
                <a:solidFill>
                  <a:schemeClr val="bg1"/>
                </a:solidFill>
                <a:latin typeface="Kigelia Light"/>
                <a:ea typeface="+mj-lt"/>
                <a:cs typeface="+mj-lt"/>
              </a:rPr>
              <a:t>Fotograf i portrecista żył w latach 1859-1932.</a:t>
            </a:r>
            <a:endParaRPr lang="pl-PL" sz="1600" b="1" dirty="0">
              <a:solidFill>
                <a:schemeClr val="bg1"/>
              </a:solidFill>
              <a:latin typeface="Kigelia Light"/>
              <a:ea typeface="+mj-lt"/>
              <a:cs typeface="+mj-lt"/>
            </a:endParaRPr>
          </a:p>
          <a:p>
            <a:r>
              <a:rPr lang="pl-PL" sz="16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Miał on dwie pracownie: pierwszą przy pl. Józefa 10, </a:t>
            </a:r>
            <a:br>
              <a:rPr lang="pl-PL" sz="1600" dirty="0">
                <a:solidFill>
                  <a:schemeClr val="bg1"/>
                </a:solidFill>
                <a:latin typeface="Kigelia Light"/>
              </a:rPr>
            </a:br>
            <a:r>
              <a:rPr lang="pl-PL" sz="16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a kolejną przy parku na </a:t>
            </a:r>
            <a:r>
              <a:rPr lang="pl-PL" sz="1600" b="1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ulicy Niecałej 12</a:t>
            </a:r>
          </a:p>
          <a:p>
            <a:r>
              <a:rPr lang="pl-PL" sz="1600" dirty="0" err="1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Boretti</a:t>
            </a:r>
            <a:r>
              <a:rPr lang="pl-PL" sz="16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  był nazywany mistrzem portretów, fotografował również naturę oraz miasto</a:t>
            </a:r>
          </a:p>
          <a:p>
            <a:r>
              <a:rPr lang="pl-PL" sz="1600" dirty="0">
                <a:solidFill>
                  <a:schemeClr val="bg1"/>
                </a:solidFill>
                <a:latin typeface="Kigelia Light"/>
                <a:ea typeface="+mj-lt"/>
                <a:cs typeface="+mj-lt"/>
              </a:rPr>
              <a:t>Za pomocą  urządzenia nazywanego </a:t>
            </a:r>
            <a:r>
              <a:rPr lang="pl-PL" sz="1600" dirty="0" err="1">
                <a:solidFill>
                  <a:schemeClr val="bg1"/>
                </a:solidFill>
                <a:latin typeface="Kigelia Light"/>
                <a:ea typeface="+mj-lt"/>
                <a:cs typeface="+mj-lt"/>
              </a:rPr>
              <a:t>camera</a:t>
            </a:r>
            <a:r>
              <a:rPr lang="pl-PL" sz="1600" dirty="0">
                <a:solidFill>
                  <a:schemeClr val="bg1"/>
                </a:solidFill>
                <a:latin typeface="Kigelia Light"/>
                <a:ea typeface="+mj-lt"/>
                <a:cs typeface="+mj-lt"/>
              </a:rPr>
              <a:t> obscura </a:t>
            </a:r>
            <a:r>
              <a:rPr lang="pl-PL" sz="1600" dirty="0" err="1">
                <a:solidFill>
                  <a:schemeClr val="bg1"/>
                </a:solidFill>
                <a:latin typeface="Kigelia Light"/>
                <a:ea typeface="+mj-lt"/>
                <a:cs typeface="+mj-lt"/>
              </a:rPr>
              <a:t>Boretti</a:t>
            </a:r>
            <a:r>
              <a:rPr lang="pl-PL" sz="1600" dirty="0">
                <a:solidFill>
                  <a:schemeClr val="bg1"/>
                </a:solidFill>
                <a:latin typeface="Kigelia Light"/>
                <a:ea typeface="+mj-lt"/>
                <a:cs typeface="+mj-lt"/>
              </a:rPr>
              <a:t> udokumentował „cenniejsze okazy”, czyli eksponaty wystawy archeologicznej, otwierającej dzieje kaliskiego muzeum. Wystawę w 1900 r. zorganizowano w salach dawnego ratusza. Album z powstałymi wtedy bezcennymi dla badaczy przeszłości fotografiami przechowuje dzisiejsze Muzeum Okręgowe Ziemi Kaliskiej przy ul. Kościuszki. </a:t>
            </a:r>
          </a:p>
          <a:p>
            <a:r>
              <a:rPr lang="pl-PL" sz="1600" dirty="0" err="1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Boretti</a:t>
            </a:r>
            <a:r>
              <a:rPr lang="pl-PL" sz="16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 to również miłośnik i propagator jazdy na rowerze. </a:t>
            </a: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3CEE028F-E87E-4954-9065-2C16E5747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64" y="2618788"/>
            <a:ext cx="3726492" cy="314442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776D5DF-084E-4E9A-97B7-F265B23F9F82}"/>
              </a:ext>
            </a:extLst>
          </p:cNvPr>
          <p:cNvSpPr txBox="1"/>
          <p:nvPr/>
        </p:nvSpPr>
        <p:spPr>
          <a:xfrm>
            <a:off x="530244" y="6412265"/>
            <a:ext cx="3456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Zdj. </a:t>
            </a:r>
            <a:r>
              <a:rPr lang="pl-PL" sz="1400">
                <a:solidFill>
                  <a:schemeClr val="bg1"/>
                </a:solidFill>
              </a:rPr>
              <a:t>WMF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17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BC959F-CAB6-4E23-81DE-E0BBF2B7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767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ECF8D67-93FD-4E5D-94C9-044AE8A5F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2742028" cy="1871003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pl-PL" dirty="0">
                <a:solidFill>
                  <a:schemeClr val="bg2"/>
                </a:solidFill>
              </a:rPr>
              <a:t>Dawid </a:t>
            </a:r>
            <a:r>
              <a:rPr lang="pl-PL" dirty="0" err="1">
                <a:solidFill>
                  <a:schemeClr val="bg2"/>
                </a:solidFill>
              </a:rPr>
              <a:t>engel</a:t>
            </a:r>
            <a:endParaRPr lang="pl-PL" dirty="0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0" y="685800"/>
            <a:ext cx="67437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374007-2C10-4CCE-9F45-9C0817AE0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963" y="1270591"/>
            <a:ext cx="5631357" cy="4364666"/>
          </a:xfrm>
        </p:spPr>
        <p:txBody>
          <a:bodyPr anchor="ctr">
            <a:norm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Kigelia Light"/>
                <a:ea typeface="+mj-lt"/>
                <a:cs typeface="+mj-lt"/>
              </a:rPr>
              <a:t>W międzywojniu to samo </a:t>
            </a:r>
            <a:r>
              <a:rPr lang="pl-PL" sz="2000" dirty="0" err="1">
                <a:solidFill>
                  <a:schemeClr val="bg1"/>
                </a:solidFill>
                <a:latin typeface="Kigelia Light"/>
                <a:ea typeface="+mj-lt"/>
                <a:cs typeface="+mj-lt"/>
              </a:rPr>
              <a:t>przyparkowe</a:t>
            </a:r>
            <a:r>
              <a:rPr lang="pl-PL" sz="2000" dirty="0">
                <a:solidFill>
                  <a:schemeClr val="bg1"/>
                </a:solidFill>
                <a:latin typeface="Kigelia Light"/>
                <a:ea typeface="+mj-lt"/>
                <a:cs typeface="+mj-lt"/>
              </a:rPr>
              <a:t> miejsce zajął Dawid </a:t>
            </a:r>
            <a:r>
              <a:rPr lang="pl-PL" sz="2000" dirty="0" err="1">
                <a:solidFill>
                  <a:schemeClr val="bg1"/>
                </a:solidFill>
                <a:latin typeface="Kigelia Light"/>
                <a:ea typeface="+mj-lt"/>
                <a:cs typeface="+mj-lt"/>
              </a:rPr>
              <a:t>Engel</a:t>
            </a:r>
            <a:r>
              <a:rPr lang="pl-PL" sz="2000" dirty="0">
                <a:solidFill>
                  <a:schemeClr val="bg1"/>
                </a:solidFill>
                <a:latin typeface="Kigelia Light"/>
                <a:ea typeface="+mj-lt"/>
                <a:cs typeface="+mj-lt"/>
              </a:rPr>
              <a:t>, fotografik najbardziej znany </a:t>
            </a:r>
            <a:br>
              <a:rPr lang="pl-PL" sz="2000" dirty="0">
                <a:solidFill>
                  <a:schemeClr val="bg1"/>
                </a:solidFill>
                <a:latin typeface="Kigelia Light"/>
                <a:ea typeface="+mj-lt"/>
                <a:cs typeface="+mj-lt"/>
              </a:rPr>
            </a:br>
            <a:r>
              <a:rPr lang="pl-PL" sz="2000" dirty="0">
                <a:solidFill>
                  <a:schemeClr val="bg1"/>
                </a:solidFill>
                <a:latin typeface="Kigelia Light"/>
                <a:ea typeface="+mj-lt"/>
                <a:cs typeface="+mj-lt"/>
              </a:rPr>
              <a:t>z pokazowego zdjęcia z marszałkiem Józefem Piłsudskim w Łodzi podczas przejażdżki z druhami Kaliskiego Towarzystwa Wioślarskiego (1927). </a:t>
            </a:r>
            <a:endParaRPr lang="pl-PL" sz="2000" dirty="0">
              <a:solidFill>
                <a:schemeClr val="bg1"/>
              </a:solidFill>
              <a:latin typeface="Kigelia Light"/>
              <a:ea typeface="Kigelia Light"/>
              <a:cs typeface="Kigelia Light"/>
            </a:endParaRPr>
          </a:p>
        </p:txBody>
      </p:sp>
      <p:sp>
        <p:nvSpPr>
          <p:cNvPr id="4" name="AutoShape 2" descr="https://mail.google.com/mail/u/0?ui=2&amp;ik=d25b30e2a6&amp;attid=0.1&amp;permmsgid=msg-f:1732694731008938079&amp;th=180bc4ad79fa905f&amp;view=fimg&amp;fur=ip&amp;sz=s0-l75-ft&amp;attbid=ANGjdJ-DbhCPV7XlcRUiJDnEIijzXhc0nidFthFhm1YOJkNINQMj4nvR7XLN8Wor_Jjaa16F2t8U_Oa9qIys5jvF35WJls0GDTp6Ku4Hhme0FwT4puCJDgt_-NEF5N0&amp;disp=emb&amp;realattid=180bc4a7f7674a398242">
            <a:extLst>
              <a:ext uri="{FF2B5EF4-FFF2-40B4-BE49-F238E27FC236}">
                <a16:creationId xmlns:a16="http://schemas.microsoft.com/office/drawing/2014/main" id="{6BB0B26A-7A55-4EA6-BA25-C95C2A19F9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27173" y="4775329"/>
            <a:ext cx="1859280" cy="185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3BF76CC-7EF9-4C97-89A1-F1E75982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50" y="2626515"/>
            <a:ext cx="3956527" cy="3008742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F311C01-DFB6-4D4B-B122-A1AA7E3BC43E}"/>
              </a:ext>
            </a:extLst>
          </p:cNvPr>
          <p:cNvSpPr/>
          <p:nvPr/>
        </p:nvSpPr>
        <p:spPr>
          <a:xfrm>
            <a:off x="78550" y="609923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Zdj. Muzeum Okręgowe Ziemi Kaliskiej</a:t>
            </a:r>
          </a:p>
        </p:txBody>
      </p:sp>
    </p:spTree>
    <p:extLst>
      <p:ext uri="{BB962C8B-B14F-4D97-AF65-F5344CB8AC3E}">
        <p14:creationId xmlns:p14="http://schemas.microsoft.com/office/powerpoint/2010/main" val="3149434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C1CA7196-CAF1-4234-8849-E335F0BC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0"/>
            <a:ext cx="47244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7110173-D616-4BB1-86D4-FD4435F9C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590" y="61698"/>
            <a:ext cx="3390899" cy="1303606"/>
          </a:xfrm>
        </p:spPr>
        <p:txBody>
          <a:bodyPr>
            <a:normAutofit/>
          </a:bodyPr>
          <a:lstStyle/>
          <a:p>
            <a:pPr algn="ctr"/>
            <a:r>
              <a:rPr lang="pl-PL" sz="2700" dirty="0">
                <a:solidFill>
                  <a:schemeClr val="bg1"/>
                </a:solidFill>
              </a:rPr>
              <a:t>DOMEK</a:t>
            </a:r>
            <a:r>
              <a:rPr lang="pl-PL" sz="2700" dirty="0"/>
              <a:t> </a:t>
            </a:r>
            <a:r>
              <a:rPr lang="pl-PL" sz="2700" dirty="0">
                <a:solidFill>
                  <a:schemeClr val="bg1"/>
                </a:solidFill>
              </a:rPr>
              <a:t>PARKOWEGO</a:t>
            </a:r>
            <a:br>
              <a:rPr lang="pl-PL" sz="2700" dirty="0"/>
            </a:br>
            <a:endParaRPr lang="pl-PL" sz="2700" dirty="0"/>
          </a:p>
        </p:txBody>
      </p:sp>
      <p:pic>
        <p:nvPicPr>
          <p:cNvPr id="4" name="Obraz 4" descr="Obraz zawierający drzewo, śnieg, zewnętrzne, dom&#10;&#10;Opis wygenerowany automatycznie">
            <a:extLst>
              <a:ext uri="{FF2B5EF4-FFF2-40B4-BE49-F238E27FC236}">
                <a16:creationId xmlns:a16="http://schemas.microsoft.com/office/drawing/2014/main" id="{11A95A28-18FD-45B3-B68F-B69BBD5DC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89" y="1135380"/>
            <a:ext cx="6096000" cy="4587240"/>
          </a:xfrm>
          <a:prstGeom prst="rect">
            <a:avLst/>
          </a:prstGeom>
        </p:spPr>
      </p:pic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F1D315C5-F279-42CF-9167-178B70B87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9007" y="198228"/>
            <a:ext cx="4942993" cy="58427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chemeClr val="bg1"/>
              </a:solidFill>
              <a:ea typeface="+mj-lt"/>
              <a:cs typeface="+mj-lt"/>
            </a:endParaRPr>
          </a:p>
          <a:p>
            <a:pPr>
              <a:lnSpc>
                <a:spcPct val="90000"/>
              </a:lnSpc>
            </a:pPr>
            <a:endParaRPr lang="pl-PL" sz="1600" dirty="0">
              <a:solidFill>
                <a:schemeClr val="bg1"/>
              </a:solidFill>
              <a:latin typeface="Gill Sans MT"/>
            </a:endParaRPr>
          </a:p>
          <a:p>
            <a:pPr>
              <a:lnSpc>
                <a:spcPct val="90000"/>
              </a:lnSpc>
            </a:pPr>
            <a:r>
              <a:rPr lang="pl-PL" sz="2000" dirty="0">
                <a:solidFill>
                  <a:schemeClr val="bg1"/>
                </a:solidFill>
                <a:latin typeface="Gill Sans MT"/>
              </a:rPr>
              <a:t> </a:t>
            </a:r>
            <a:r>
              <a:rPr lang="pl-PL" sz="20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Początkowo pełnił rolę siedziby parkowego</a:t>
            </a:r>
            <a:br>
              <a:rPr lang="pl-PL" sz="20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</a:br>
            <a:r>
              <a:rPr lang="pl-PL" sz="20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(stąd jego potoczna nazwa), który zajmował się pięknym kaliskim parkiem</a:t>
            </a:r>
          </a:p>
          <a:p>
            <a:pPr>
              <a:lnSpc>
                <a:spcPct val="90000"/>
              </a:lnSpc>
            </a:pPr>
            <a:r>
              <a:rPr lang="pl-PL" sz="2000" dirty="0">
                <a:solidFill>
                  <a:schemeClr val="bg1"/>
                </a:solidFill>
                <a:latin typeface="Kigelia Light"/>
                <a:ea typeface="Kigelia Light"/>
                <a:cs typeface="Kigelia Light"/>
              </a:rPr>
              <a:t>Dziś domek stoi pusty, a miasto szuka nowego dzierżawcy. </a:t>
            </a:r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53CA3C4-05BA-4FC1-B6FF-0CDF7B67BC24}"/>
              </a:ext>
            </a:extLst>
          </p:cNvPr>
          <p:cNvSpPr txBox="1"/>
          <p:nvPr/>
        </p:nvSpPr>
        <p:spPr>
          <a:xfrm>
            <a:off x="1125415" y="5978769"/>
            <a:ext cx="337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Zdj. Mateusz Marciniak</a:t>
            </a:r>
          </a:p>
        </p:txBody>
      </p:sp>
    </p:spTree>
    <p:extLst>
      <p:ext uri="{BB962C8B-B14F-4D97-AF65-F5344CB8AC3E}">
        <p14:creationId xmlns:p14="http://schemas.microsoft.com/office/powerpoint/2010/main" val="3768929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7C478F1-26B5-44C9-823B-523B85B11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625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B12010-5253-4FB9-AEC1-A22787376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558" y="644046"/>
            <a:ext cx="3245268" cy="21067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500" kern="1200" cap="all" spc="300" baseline="0" dirty="0" err="1">
                <a:solidFill>
                  <a:schemeClr val="bg2"/>
                </a:solidFill>
                <a:latin typeface="Kigelia Light"/>
                <a:ea typeface="Kigelia Light"/>
                <a:cs typeface="Kigelia Light"/>
              </a:rPr>
              <a:t>Domek</a:t>
            </a:r>
            <a:r>
              <a:rPr lang="en-US" sz="2500" kern="1200" cap="all" spc="300" baseline="0" dirty="0">
                <a:solidFill>
                  <a:schemeClr val="bg2"/>
                </a:solidFill>
                <a:latin typeface="Kigelia Light"/>
                <a:ea typeface="Kigelia Light"/>
                <a:cs typeface="Kigelia Light"/>
              </a:rPr>
              <a:t> </a:t>
            </a:r>
            <a:r>
              <a:rPr lang="en-US" sz="2500" kern="1200" cap="all" spc="300" baseline="0" dirty="0" err="1">
                <a:solidFill>
                  <a:schemeClr val="bg2"/>
                </a:solidFill>
                <a:latin typeface="Kigelia Light"/>
                <a:ea typeface="Kigelia Light"/>
                <a:cs typeface="Kigelia Light"/>
              </a:rPr>
              <a:t>parkowego</a:t>
            </a:r>
            <a:r>
              <a:rPr lang="en-US" sz="2500" kern="1200" cap="all" spc="300" baseline="0" dirty="0">
                <a:solidFill>
                  <a:schemeClr val="bg2"/>
                </a:solidFill>
                <a:latin typeface="Kigelia Light"/>
                <a:ea typeface="Kigelia Light"/>
                <a:cs typeface="Kigelia Light"/>
              </a:rPr>
              <a:t> – </a:t>
            </a:r>
            <a:r>
              <a:rPr lang="en-US" sz="2500" kern="1200" cap="all" spc="300" baseline="0" dirty="0" err="1">
                <a:solidFill>
                  <a:schemeClr val="bg2"/>
                </a:solidFill>
                <a:latin typeface="Kigelia Light"/>
                <a:ea typeface="Kigelia Light"/>
                <a:cs typeface="Kigelia Light"/>
              </a:rPr>
              <a:t>potencjalna</a:t>
            </a:r>
            <a:r>
              <a:rPr lang="en-US" sz="2500" kern="1200" cap="all" spc="300" baseline="0" dirty="0">
                <a:solidFill>
                  <a:schemeClr val="bg2"/>
                </a:solidFill>
                <a:latin typeface="Kigelia Light"/>
                <a:ea typeface="Kigelia Light"/>
                <a:cs typeface="Kigelia Light"/>
              </a:rPr>
              <a:t> </a:t>
            </a:r>
            <a:r>
              <a:rPr lang="en-US" sz="2500" kern="1200" cap="all" spc="300" baseline="0" dirty="0" err="1">
                <a:solidFill>
                  <a:schemeClr val="bg2"/>
                </a:solidFill>
                <a:latin typeface="Kigelia Light"/>
                <a:ea typeface="Kigelia Light"/>
                <a:cs typeface="Kigelia Light"/>
              </a:rPr>
              <a:t>przyszłość</a:t>
            </a:r>
            <a:br>
              <a:rPr lang="pl-PL" sz="2500" kern="1200" cap="all" spc="300" baseline="0" dirty="0">
                <a:solidFill>
                  <a:schemeClr val="bg2"/>
                </a:solidFill>
                <a:latin typeface="Kigelia Light"/>
                <a:ea typeface="Kigelia Light"/>
                <a:cs typeface="Kigelia Light"/>
              </a:rPr>
            </a:br>
            <a:r>
              <a:rPr lang="en-US" sz="2500" kern="1200" cap="all" spc="300" baseline="0" dirty="0">
                <a:solidFill>
                  <a:schemeClr val="bg2"/>
                </a:solidFill>
                <a:latin typeface="Kigelia Light"/>
                <a:ea typeface="Kigelia Light"/>
                <a:cs typeface="Kigelia Light"/>
              </a:rPr>
              <a:t> </a:t>
            </a:r>
            <a:r>
              <a:rPr lang="en-US" sz="2500" kern="1200" cap="all" spc="300" baseline="0" dirty="0" err="1">
                <a:solidFill>
                  <a:schemeClr val="bg2"/>
                </a:solidFill>
                <a:latin typeface="Kigelia Light"/>
                <a:ea typeface="Kigelia Light"/>
                <a:cs typeface="Kigelia Light"/>
              </a:rPr>
              <a:t>i</a:t>
            </a:r>
            <a:r>
              <a:rPr lang="en-US" sz="2500" kern="1200" cap="all" spc="300" baseline="0" dirty="0">
                <a:solidFill>
                  <a:schemeClr val="bg2"/>
                </a:solidFill>
                <a:latin typeface="Kigelia Light"/>
                <a:ea typeface="Kigelia Light"/>
                <a:cs typeface="Kigelia Light"/>
              </a:rPr>
              <a:t> </a:t>
            </a:r>
            <a:r>
              <a:rPr lang="en-US" sz="2500" kern="1200" cap="all" spc="300" baseline="0" dirty="0" err="1">
                <a:solidFill>
                  <a:schemeClr val="bg2"/>
                </a:solidFill>
                <a:latin typeface="Kigelia Light"/>
                <a:ea typeface="Kigelia Light"/>
                <a:cs typeface="Kigelia Light"/>
              </a:rPr>
              <a:t>odrodzenie</a:t>
            </a:r>
            <a:r>
              <a:rPr lang="en-US" sz="2500" dirty="0">
                <a:solidFill>
                  <a:schemeClr val="bg2"/>
                </a:solidFill>
                <a:latin typeface="Kigelia Light"/>
                <a:ea typeface="Kigelia Light"/>
                <a:cs typeface="Kigelia Light"/>
              </a:rPr>
              <a:t>?</a:t>
            </a:r>
            <a:endParaRPr lang="en-US" sz="2500" kern="1200" cap="all" spc="300" baseline="0" dirty="0">
              <a:solidFill>
                <a:schemeClr val="bg2"/>
              </a:solidFill>
              <a:latin typeface="Kigelia Light"/>
              <a:ea typeface="Kigelia Light"/>
              <a:cs typeface="Kigelia Light"/>
            </a:endParaRPr>
          </a:p>
        </p:txBody>
      </p:sp>
      <p:pic>
        <p:nvPicPr>
          <p:cNvPr id="4" name="Obraz 4" descr="Obraz zawierający tekst, zewnętrzne, znak&#10;&#10;Opis wygenerowany automatycznie">
            <a:extLst>
              <a:ext uri="{FF2B5EF4-FFF2-40B4-BE49-F238E27FC236}">
                <a16:creationId xmlns:a16="http://schemas.microsoft.com/office/drawing/2014/main" id="{6AB7A50B-0977-41EE-AF47-F0FAC4BF3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610" y="3358561"/>
            <a:ext cx="3841315" cy="2573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8996DB-5173-4D71-B19B-7EF8209350B6}"/>
              </a:ext>
            </a:extLst>
          </p:cNvPr>
          <p:cNvSpPr txBox="1"/>
          <p:nvPr/>
        </p:nvSpPr>
        <p:spPr>
          <a:xfrm>
            <a:off x="5500058" y="1269869"/>
            <a:ext cx="6257925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Kigelia Light"/>
              <a:ea typeface="Kigelia Light"/>
              <a:cs typeface="Segoe U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Kigelia Light"/>
                <a:ea typeface="Kigelia Light"/>
                <a:cs typeface="Arial"/>
              </a:rPr>
              <a:t>Kawiarenka Domek Parkowego powstała na przełomie maja i czerwca 1995 r. w zabytkowym budynku pochodzącym z lat 1905-1910. Ostatnim dzierżawcą lokalu był Wiesław Janicki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  <a:latin typeface="Kigelia Light"/>
              <a:ea typeface="Kigelia Light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Kigelia Light"/>
                <a:ea typeface="Kigelia Light"/>
                <a:cs typeface="Arial"/>
              </a:rPr>
              <a:t> Kawiarenka czynna była przez cały rok. W sezonie letnim działał przy niej ogródek gastronomiczny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  <a:latin typeface="Kigelia Light"/>
              <a:ea typeface="Kigelia Light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Kigelia Light"/>
                <a:ea typeface="Kigelia Light"/>
                <a:cs typeface="Arial"/>
              </a:rPr>
              <a:t>Domek Parkowego był organizatorem i współorganizatorem koncertów, wystaw, wieczorów autorskich i zabaw tanecznych. Od 2003 r. działało w nim Bractwo Parkowe, nieformalne stowarzyszenie wspierające działalność lokalu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  <a:latin typeface="Kigelia Light"/>
              <a:ea typeface="Kigelia Light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  <a:latin typeface="Kigelia Light"/>
                <a:ea typeface="Kigelia Light"/>
                <a:cs typeface="Arial"/>
              </a:rPr>
              <a:t>Od początku 2013 r. Domek Parkowego stanowił również siedzibę Kaliskiego Towarzystwa Przyjaciół Wrocławia 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AB7B5F4-2A96-4580-9377-2F77F1F0E655}"/>
              </a:ext>
            </a:extLst>
          </p:cNvPr>
          <p:cNvSpPr txBox="1"/>
          <p:nvPr/>
        </p:nvSpPr>
        <p:spPr>
          <a:xfrm>
            <a:off x="984738" y="6217920"/>
            <a:ext cx="2897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Zdj. Mateusz Marciniak</a:t>
            </a:r>
          </a:p>
        </p:txBody>
      </p:sp>
    </p:spTree>
    <p:extLst>
      <p:ext uri="{BB962C8B-B14F-4D97-AF65-F5344CB8AC3E}">
        <p14:creationId xmlns:p14="http://schemas.microsoft.com/office/powerpoint/2010/main" val="3367474927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584</Words>
  <Application>Microsoft Office PowerPoint</Application>
  <PresentationFormat>Panoramiczny</PresentationFormat>
  <Paragraphs>51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4" baseType="lpstr">
      <vt:lpstr>Arial</vt:lpstr>
      <vt:lpstr>Century Schoolbook</vt:lpstr>
      <vt:lpstr>Gill Sans MT</vt:lpstr>
      <vt:lpstr>Goudy Old Style</vt:lpstr>
      <vt:lpstr>Kigelia Light</vt:lpstr>
      <vt:lpstr>Segoe UI</vt:lpstr>
      <vt:lpstr>ClassicFrameVTI</vt:lpstr>
      <vt:lpstr>Atelier Wincentego Borettiego i "Domek Parkowego"</vt:lpstr>
      <vt:lpstr>WERANDA FOTOGRAFÓW</vt:lpstr>
      <vt:lpstr>WERANDA FOTOGRAFÓW</vt:lpstr>
      <vt:lpstr>WINCENTY BORETTI</vt:lpstr>
      <vt:lpstr>Dawid engel</vt:lpstr>
      <vt:lpstr>DOMEK PARKOWEGO </vt:lpstr>
      <vt:lpstr>Domek parkowego – potencjalna przyszłość  i odrodzenie?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Nauczyciel</dc:creator>
  <cp:lastModifiedBy>Nauczyciel</cp:lastModifiedBy>
  <cp:revision>13</cp:revision>
  <dcterms:created xsi:type="dcterms:W3CDTF">2022-02-09T16:30:08Z</dcterms:created>
  <dcterms:modified xsi:type="dcterms:W3CDTF">2022-05-30T09:56:30Z</dcterms:modified>
</cp:coreProperties>
</file>