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6" r:id="rId1"/>
  </p:sldMasterIdLst>
  <p:sldIdLst>
    <p:sldId id="256" r:id="rId2"/>
    <p:sldId id="260" r:id="rId3"/>
    <p:sldId id="261" r:id="rId4"/>
    <p:sldId id="262" r:id="rId5"/>
    <p:sldId id="263" r:id="rId6"/>
    <p:sldId id="264" r:id="rId7"/>
    <p:sldId id="265" r:id="rId8"/>
    <p:sldId id="266" r:id="rId9"/>
    <p:sldId id="259" r:id="rId10"/>
    <p:sldId id="257" r:id="rId11"/>
    <p:sldId id="258"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pl-PL"/>
              <a:t>Kliknij, aby edytować styl</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31706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Obraz panoramiczny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pl-PL"/>
              <a:t>Kliknij, aby edytować styl</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766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ytuł i podpis">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pl-PL"/>
              <a:t>Kliknij, aby edytować styl</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203881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Oferta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pl-PL"/>
              <a:t>Kliknij, aby edytować styl</a:t>
            </a:r>
            <a:endParaRPr lang="en-US" dirty="0"/>
          </a:p>
        </p:txBody>
      </p:sp>
      <p:sp>
        <p:nvSpPr>
          <p:cNvPr id="11" name="Text Placeholder 3"/>
          <p:cNvSpPr>
            <a:spLocks noGrp="1"/>
          </p:cNvSpPr>
          <p:nvPr>
            <p:ph type="body" sz="half" idx="14"/>
          </p:nvPr>
        </p:nvSpPr>
        <p:spPr>
          <a:xfrm>
            <a:off x="1930400" y="3771174"/>
            <a:ext cx="727964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pl-PL"/>
              <a:t>Edytuj style wzorca tekstu</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
        <p:nvSpPr>
          <p:cNvPr id="12" name="TextBox 11"/>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
        <p:nvSpPr>
          <p:cNvPr id="15" name="TextBox 14"/>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39713079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a nazwy">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7707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kolumn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cxnSp>
        <p:nvCxnSpPr>
          <p:cNvPr id="17" name="Straight Connector 16"/>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552770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kolumna obraz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pl-PL"/>
              <a:t>Kliknij, aby edytować styl</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cxnSp>
        <p:nvCxnSpPr>
          <p:cNvPr id="19" name="Straight Connector 18"/>
          <p:cNvCxnSpPr/>
          <p:nvPr/>
        </p:nvCxnSpPr>
        <p:spPr>
          <a:xfrm>
            <a:off x="3726142"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6962227"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056731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Vertical Text Placeholder 2"/>
          <p:cNvSpPr>
            <a:spLocks noGrp="1"/>
          </p:cNvSpPr>
          <p:nvPr>
            <p:ph type="body" orient="vert" idx="1"/>
          </p:nvPr>
        </p:nvSpPr>
        <p:spPr/>
        <p:txBody>
          <a:bodyPr vert="eaVert" anchor="t" anchorCtr="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890611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pl-PL"/>
              <a:t>Kliknij, aby edytować styl</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69315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89456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pl-PL"/>
              <a:t>Kliknij, aby edytować styl</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Edytuj style wzorca tekstu</a:t>
            </a:r>
          </a:p>
        </p:txBody>
      </p:sp>
      <p:sp>
        <p:nvSpPr>
          <p:cNvPr id="4" name="Date Placeholder 3"/>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624104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5/7/2022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2812820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l-PL"/>
              <a:t>Kliknij, aby edytować styl</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Edytuj style wzorca tekstu</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5424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26664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67715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4953" y="1447800"/>
            <a:ext cx="3401064" cy="1447800"/>
          </a:xfrm>
        </p:spPr>
        <p:txBody>
          <a:bodyPr anchor="b"/>
          <a:lstStyle>
            <a:lvl1pPr algn="l">
              <a:defRPr sz="2400" b="0"/>
            </a:lvl1pPr>
          </a:lstStyle>
          <a:p>
            <a:r>
              <a:rPr lang="pl-PL"/>
              <a:t>Kliknij, aby edytować styl</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Text Placeholder 3"/>
          <p:cNvSpPr>
            <a:spLocks noGrp="1"/>
          </p:cNvSpPr>
          <p:nvPr>
            <p:ph type="body" sz="half" idx="2"/>
          </p:nvPr>
        </p:nvSpPr>
        <p:spPr>
          <a:xfrm>
            <a:off x="1154953"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7" name="Date Placeholder 4"/>
          <p:cNvSpPr>
            <a:spLocks noGrp="1"/>
          </p:cNvSpPr>
          <p:nvPr>
            <p:ph type="dt" sz="half" idx="10"/>
          </p:nvPr>
        </p:nvSpPr>
        <p:spPr/>
        <p:txBody>
          <a:bodyPr/>
          <a:lstStyle/>
          <a:p>
            <a:fld id="{42A54C80-263E-416B-A8E0-580EDEADCBDC}" type="datetimeFigureOut">
              <a:rPr lang="en-US" smtClean="0"/>
              <a:t>5/7/2022</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33262124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pl-PL"/>
              <a:t>Kliknij, aby edytować styl</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l-PL"/>
              <a:t>Kliknij ikonę, aby dodać obraz</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Edytuj style wzorca tekstu</a:t>
            </a:r>
          </a:p>
        </p:txBody>
      </p:sp>
      <p:sp>
        <p:nvSpPr>
          <p:cNvPr id="5" name="Date Placeholder 4"/>
          <p:cNvSpPr>
            <a:spLocks noGrp="1"/>
          </p:cNvSpPr>
          <p:nvPr>
            <p:ph type="dt" sz="half" idx="10"/>
          </p:nvPr>
        </p:nvSpPr>
        <p:spPr/>
        <p:txBody>
          <a:bodyPr/>
          <a:lstStyle/>
          <a:p>
            <a:fld id="{B61BEF0D-F0BB-DE4B-95CE-6DB70DBA9567}" type="datetimeFigureOut">
              <a:rPr lang="en-US" smtClean="0"/>
              <a:pPr/>
              <a:t>5/7/2022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69038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5878"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pl-PL"/>
              <a:t>Kliknij, aby edytować styl</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B61BEF0D-F0BB-DE4B-95CE-6DB70DBA9567}" type="datetimeFigureOut">
              <a:rPr lang="en-US" smtClean="0"/>
              <a:pPr/>
              <a:t>5/7/2022</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4569003"/>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 id="2147483702" r:id="rId16"/>
    <p:sldLayoutId id="2147483703" r:id="rId17"/>
  </p:sldLayoutIdLst>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06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microsoft.com/office/2007/relationships/media" Target="../media/media3.mp4"/><Relationship Id="rId7" Type="http://schemas.openxmlformats.org/officeDocument/2006/relationships/image" Target="../media/image1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6.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9C7B5FA-7748-4C13-B5A4-40AC17F8BCE2}"/>
              </a:ext>
            </a:extLst>
          </p:cNvPr>
          <p:cNvSpPr>
            <a:spLocks noGrp="1"/>
          </p:cNvSpPr>
          <p:nvPr>
            <p:ph type="ctrTitle"/>
          </p:nvPr>
        </p:nvSpPr>
        <p:spPr>
          <a:xfrm>
            <a:off x="2212532" y="2050277"/>
            <a:ext cx="7766936" cy="1646302"/>
          </a:xfrm>
        </p:spPr>
        <p:txBody>
          <a:bodyPr>
            <a:normAutofit fontScale="90000"/>
          </a:bodyPr>
          <a:lstStyle/>
          <a:p>
            <a:pPr algn="ctr"/>
            <a:r>
              <a:rPr lang="pl-PL" sz="4800" dirty="0"/>
              <a:t>Prezentacja Laboratorium Informatycznego</a:t>
            </a:r>
          </a:p>
        </p:txBody>
      </p:sp>
      <p:sp>
        <p:nvSpPr>
          <p:cNvPr id="3" name="Podtytuł 2">
            <a:extLst>
              <a:ext uri="{FF2B5EF4-FFF2-40B4-BE49-F238E27FC236}">
                <a16:creationId xmlns:a16="http://schemas.microsoft.com/office/drawing/2014/main" id="{B1D3373B-6B07-4FE9-9E2A-E38A5BAEB172}"/>
              </a:ext>
            </a:extLst>
          </p:cNvPr>
          <p:cNvSpPr>
            <a:spLocks noGrp="1"/>
          </p:cNvSpPr>
          <p:nvPr>
            <p:ph type="subTitle" idx="1"/>
          </p:nvPr>
        </p:nvSpPr>
        <p:spPr>
          <a:xfrm>
            <a:off x="4952632" y="4072227"/>
            <a:ext cx="7766936" cy="1096899"/>
          </a:xfrm>
        </p:spPr>
        <p:txBody>
          <a:bodyPr/>
          <a:lstStyle/>
          <a:p>
            <a:r>
              <a:rPr lang="pl-PL" dirty="0"/>
              <a:t>Grupa druga</a:t>
            </a:r>
          </a:p>
        </p:txBody>
      </p:sp>
    </p:spTree>
    <p:extLst>
      <p:ext uri="{BB962C8B-B14F-4D97-AF65-F5344CB8AC3E}">
        <p14:creationId xmlns:p14="http://schemas.microsoft.com/office/powerpoint/2010/main" val="1611444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5B738D6-6448-4FB1-B755-68AB942DD0F7}"/>
              </a:ext>
            </a:extLst>
          </p:cNvPr>
          <p:cNvSpPr>
            <a:spLocks noGrp="1"/>
          </p:cNvSpPr>
          <p:nvPr>
            <p:ph type="title"/>
          </p:nvPr>
        </p:nvSpPr>
        <p:spPr>
          <a:xfrm>
            <a:off x="3021495" y="508836"/>
            <a:ext cx="9404723" cy="1400530"/>
          </a:xfrm>
        </p:spPr>
        <p:txBody>
          <a:bodyPr/>
          <a:lstStyle/>
          <a:p>
            <a:r>
              <a:rPr lang="pl-PL" dirty="0"/>
              <a:t>Kod naszego robota</a:t>
            </a:r>
          </a:p>
        </p:txBody>
      </p:sp>
      <p:pic>
        <p:nvPicPr>
          <p:cNvPr id="6" name="Symbol zastępczy zawartości 5">
            <a:extLst>
              <a:ext uri="{FF2B5EF4-FFF2-40B4-BE49-F238E27FC236}">
                <a16:creationId xmlns:a16="http://schemas.microsoft.com/office/drawing/2014/main" id="{2B20C6E1-E617-49F6-8556-36D38CB15C49}"/>
              </a:ext>
            </a:extLst>
          </p:cNvPr>
          <p:cNvPicPr>
            <a:picLocks noGrp="1" noChangeAspect="1"/>
          </p:cNvPicPr>
          <p:nvPr>
            <p:ph sz="half" idx="1"/>
          </p:nvPr>
        </p:nvPicPr>
        <p:blipFill rotWithShape="1">
          <a:blip r:embed="rId2"/>
          <a:srcRect l="32912" t="4283" r="559" b="9546"/>
          <a:stretch/>
        </p:blipFill>
        <p:spPr>
          <a:xfrm>
            <a:off x="3021495" y="1789784"/>
            <a:ext cx="5632174" cy="45593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6379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ECECFFE-08A5-4DBA-B98F-97B46391419C}"/>
              </a:ext>
            </a:extLst>
          </p:cNvPr>
          <p:cNvSpPr>
            <a:spLocks noGrp="1"/>
          </p:cNvSpPr>
          <p:nvPr>
            <p:ph type="title"/>
          </p:nvPr>
        </p:nvSpPr>
        <p:spPr>
          <a:xfrm>
            <a:off x="859840" y="760513"/>
            <a:ext cx="9404723" cy="1400530"/>
          </a:xfrm>
        </p:spPr>
        <p:txBody>
          <a:bodyPr/>
          <a:lstStyle/>
          <a:p>
            <a:pPr algn="ctr"/>
            <a:r>
              <a:rPr lang="pl-PL" dirty="0"/>
              <a:t>Działanie naszego robota</a:t>
            </a:r>
          </a:p>
        </p:txBody>
      </p:sp>
      <p:sp>
        <p:nvSpPr>
          <p:cNvPr id="3" name="Symbol zastępczy tekstu 2">
            <a:extLst>
              <a:ext uri="{FF2B5EF4-FFF2-40B4-BE49-F238E27FC236}">
                <a16:creationId xmlns:a16="http://schemas.microsoft.com/office/drawing/2014/main" id="{103C1F8D-7EBE-4350-9E23-0C26B43187A7}"/>
              </a:ext>
            </a:extLst>
          </p:cNvPr>
          <p:cNvSpPr>
            <a:spLocks noGrp="1"/>
          </p:cNvSpPr>
          <p:nvPr>
            <p:ph type="body" idx="1"/>
          </p:nvPr>
        </p:nvSpPr>
        <p:spPr>
          <a:xfrm>
            <a:off x="992362" y="2304807"/>
            <a:ext cx="4396338" cy="576262"/>
          </a:xfrm>
        </p:spPr>
        <p:txBody>
          <a:bodyPr>
            <a:normAutofit fontScale="85000" lnSpcReduction="10000"/>
          </a:bodyPr>
          <a:lstStyle/>
          <a:p>
            <a:r>
              <a:rPr lang="pl-PL" dirty="0"/>
              <a:t>Pokonywaniu toru z przeszkodami</a:t>
            </a:r>
          </a:p>
        </p:txBody>
      </p:sp>
      <p:pic>
        <p:nvPicPr>
          <p:cNvPr id="7" name="video-1651913611">
            <a:hlinkClick r:id="" action="ppaction://media"/>
            <a:extLst>
              <a:ext uri="{FF2B5EF4-FFF2-40B4-BE49-F238E27FC236}">
                <a16:creationId xmlns:a16="http://schemas.microsoft.com/office/drawing/2014/main" id="{B71F9E8F-4950-4C8C-A575-798DD6DA165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6"/>
          <a:stretch>
            <a:fillRect/>
          </a:stretch>
        </p:blipFill>
        <p:spPr>
          <a:xfrm>
            <a:off x="131721" y="2922241"/>
            <a:ext cx="5522774" cy="3175246"/>
          </a:xfrm>
        </p:spPr>
      </p:pic>
      <p:sp>
        <p:nvSpPr>
          <p:cNvPr id="5" name="Symbol zastępczy tekstu 4">
            <a:extLst>
              <a:ext uri="{FF2B5EF4-FFF2-40B4-BE49-F238E27FC236}">
                <a16:creationId xmlns:a16="http://schemas.microsoft.com/office/drawing/2014/main" id="{E00EDA03-165D-4903-9F5A-36F25D0A6933}"/>
              </a:ext>
            </a:extLst>
          </p:cNvPr>
          <p:cNvSpPr>
            <a:spLocks noGrp="1"/>
          </p:cNvSpPr>
          <p:nvPr>
            <p:ph type="body" sz="quarter" idx="3"/>
          </p:nvPr>
        </p:nvSpPr>
        <p:spPr>
          <a:xfrm>
            <a:off x="6913451" y="2330670"/>
            <a:ext cx="4396339" cy="576262"/>
          </a:xfrm>
        </p:spPr>
        <p:txBody>
          <a:bodyPr>
            <a:normAutofit fontScale="85000" lnSpcReduction="10000"/>
          </a:bodyPr>
          <a:lstStyle/>
          <a:p>
            <a:r>
              <a:rPr lang="pl-PL" dirty="0"/>
              <a:t>Walka z innym robotem</a:t>
            </a:r>
          </a:p>
        </p:txBody>
      </p:sp>
      <p:pic>
        <p:nvPicPr>
          <p:cNvPr id="8" name="video-1651913599">
            <a:hlinkClick r:id="" action="ppaction://media"/>
            <a:extLst>
              <a:ext uri="{FF2B5EF4-FFF2-40B4-BE49-F238E27FC236}">
                <a16:creationId xmlns:a16="http://schemas.microsoft.com/office/drawing/2014/main" id="{D63964A9-FC1A-4F9B-A720-1E14F65172E2}"/>
              </a:ext>
            </a:extLst>
          </p:cNvPr>
          <p:cNvPicPr>
            <a:picLocks noGrp="1" noChangeAspect="1"/>
          </p:cNvPicPr>
          <p:nvPr>
            <p:ph sz="quarter" idx="4"/>
            <a:videoFile r:link="rId4"/>
            <p:extLst>
              <p:ext uri="{DAA4B4D4-6D71-4841-9C94-3DE7FCFB9230}">
                <p14:media xmlns:p14="http://schemas.microsoft.com/office/powerpoint/2010/main" r:embed="rId3"/>
              </p:ext>
            </p:extLst>
          </p:nvPr>
        </p:nvPicPr>
        <p:blipFill>
          <a:blip r:embed="rId7"/>
          <a:stretch>
            <a:fillRect/>
          </a:stretch>
        </p:blipFill>
        <p:spPr>
          <a:xfrm>
            <a:off x="5866710" y="2881069"/>
            <a:ext cx="5887968" cy="3385209"/>
          </a:xfrm>
        </p:spPr>
      </p:pic>
    </p:spTree>
    <p:extLst>
      <p:ext uri="{BB962C8B-B14F-4D97-AF65-F5344CB8AC3E}">
        <p14:creationId xmlns:p14="http://schemas.microsoft.com/office/powerpoint/2010/main" val="29907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90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28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7"/>
                </p:tgtEl>
              </p:cMediaNode>
            </p:video>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51226D5F-8E42-4921-8304-4997D92EB967}"/>
              </a:ext>
            </a:extLst>
          </p:cNvPr>
          <p:cNvSpPr>
            <a:spLocks noGrp="1"/>
          </p:cNvSpPr>
          <p:nvPr>
            <p:ph type="title"/>
          </p:nvPr>
        </p:nvSpPr>
        <p:spPr/>
        <p:txBody>
          <a:bodyPr/>
          <a:lstStyle/>
          <a:p>
            <a:pPr algn="ctr"/>
            <a:r>
              <a:rPr lang="pl-PL" sz="2000" dirty="0"/>
              <a:t>Pierwsza wersja robota:</a:t>
            </a:r>
            <a:br>
              <a:rPr lang="pl-PL" sz="2000" dirty="0"/>
            </a:br>
            <a:r>
              <a:rPr lang="pl-PL" sz="2000" dirty="0"/>
              <a:t>- chcieliśmy stworzyć roba który by „chodził”. Niestety podczas testów wyszło, że było to nie praktyczne a kod często miał awarie.</a:t>
            </a:r>
          </a:p>
        </p:txBody>
      </p:sp>
      <p:pic>
        <p:nvPicPr>
          <p:cNvPr id="7" name="Symbol zastępczy zawartości 6">
            <a:extLst>
              <a:ext uri="{FF2B5EF4-FFF2-40B4-BE49-F238E27FC236}">
                <a16:creationId xmlns:a16="http://schemas.microsoft.com/office/drawing/2014/main" id="{A982D58E-F034-4066-BD4E-CB4351EB2595}"/>
              </a:ext>
            </a:extLst>
          </p:cNvPr>
          <p:cNvPicPr>
            <a:picLocks noGrp="1" noChangeAspect="1"/>
          </p:cNvPicPr>
          <p:nvPr>
            <p:ph sz="half" idx="2"/>
          </p:nvPr>
        </p:nvPicPr>
        <p:blipFill rotWithShape="1">
          <a:blip r:embed="rId2"/>
          <a:srcRect l="33583" r="34129" b="16728"/>
          <a:stretch/>
        </p:blipFill>
        <p:spPr>
          <a:xfrm>
            <a:off x="2981739" y="2533015"/>
            <a:ext cx="5155096" cy="4059906"/>
          </a:xfrm>
          <a:prstGeom prst="rect">
            <a:avLst/>
          </a:prstGeom>
        </p:spPr>
      </p:pic>
    </p:spTree>
    <p:extLst>
      <p:ext uri="{BB962C8B-B14F-4D97-AF65-F5344CB8AC3E}">
        <p14:creationId xmlns:p14="http://schemas.microsoft.com/office/powerpoint/2010/main" val="73384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C29FB1E-931D-402B-ACDC-CF611F6B651F}"/>
              </a:ext>
            </a:extLst>
          </p:cNvPr>
          <p:cNvSpPr>
            <a:spLocks noGrp="1"/>
          </p:cNvSpPr>
          <p:nvPr>
            <p:ph type="title"/>
          </p:nvPr>
        </p:nvSpPr>
        <p:spPr/>
        <p:txBody>
          <a:bodyPr/>
          <a:lstStyle/>
          <a:p>
            <a:pPr algn="ctr"/>
            <a:r>
              <a:rPr lang="pl-PL" sz="1800" dirty="0"/>
              <a:t>Druga wersja  robota:</a:t>
            </a:r>
            <a:br>
              <a:rPr lang="pl-PL" sz="1800" dirty="0"/>
            </a:br>
            <a:r>
              <a:rPr lang="pl-PL" sz="1800" dirty="0"/>
              <a:t>- uznaliśmy, że lepszym pomysłem będzie stworzenie robota o układzie jezdnym podobnym do samochodów – oś przednia na koła sterowne i oś </a:t>
            </a:r>
            <a:r>
              <a:rPr lang="pl-PL" sz="1800" dirty="0" err="1"/>
              <a:t>tylnią</a:t>
            </a:r>
            <a:r>
              <a:rPr lang="pl-PL" sz="1800" dirty="0"/>
              <a:t> na koła napędowe. Kod na tym etapie nie był efektywny i robot często zbaczał z kursu.</a:t>
            </a:r>
          </a:p>
        </p:txBody>
      </p:sp>
      <p:pic>
        <p:nvPicPr>
          <p:cNvPr id="7" name="Symbol zastępczy zawartości 6">
            <a:extLst>
              <a:ext uri="{FF2B5EF4-FFF2-40B4-BE49-F238E27FC236}">
                <a16:creationId xmlns:a16="http://schemas.microsoft.com/office/drawing/2014/main" id="{59D70C6C-6A56-4A5E-8945-A75C100FCD85}"/>
              </a:ext>
            </a:extLst>
          </p:cNvPr>
          <p:cNvPicPr>
            <a:picLocks noGrp="1" noChangeAspect="1"/>
          </p:cNvPicPr>
          <p:nvPr>
            <p:ph sz="half" idx="2"/>
          </p:nvPr>
        </p:nvPicPr>
        <p:blipFill rotWithShape="1">
          <a:blip r:embed="rId2"/>
          <a:srcRect l="33583" r="34129" b="15420"/>
          <a:stretch/>
        </p:blipFill>
        <p:spPr>
          <a:xfrm>
            <a:off x="3843131" y="2294146"/>
            <a:ext cx="3241376" cy="3996195"/>
          </a:xfrm>
          <a:prstGeom prst="rect">
            <a:avLst/>
          </a:prstGeom>
        </p:spPr>
      </p:pic>
    </p:spTree>
    <p:extLst>
      <p:ext uri="{BB962C8B-B14F-4D97-AF65-F5344CB8AC3E}">
        <p14:creationId xmlns:p14="http://schemas.microsoft.com/office/powerpoint/2010/main" val="39199240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74E4648-EF14-40AA-8C71-93747D5E71B2}"/>
              </a:ext>
            </a:extLst>
          </p:cNvPr>
          <p:cNvSpPr>
            <a:spLocks noGrp="1"/>
          </p:cNvSpPr>
          <p:nvPr>
            <p:ph type="title"/>
          </p:nvPr>
        </p:nvSpPr>
        <p:spPr/>
        <p:txBody>
          <a:bodyPr/>
          <a:lstStyle/>
          <a:p>
            <a:pPr algn="ctr"/>
            <a:r>
              <a:rPr lang="pl-PL" sz="1800" dirty="0"/>
              <a:t>Trzecia wersja robota:</a:t>
            </a:r>
            <a:br>
              <a:rPr lang="pl-PL" sz="1800" dirty="0"/>
            </a:br>
            <a:r>
              <a:rPr lang="pl-PL" sz="1800" dirty="0"/>
              <a:t>-do naszego szkieletu maszyny dołożyliśmy czujnik odległości w ramach eksperymentu. Odkryliśmy , że czujnik odległości i czujnik koloru dobrze ze sobą współpracują więc uwzględniliśmy je oba  w przyszłych modyfikacjach. </a:t>
            </a:r>
          </a:p>
        </p:txBody>
      </p:sp>
      <p:pic>
        <p:nvPicPr>
          <p:cNvPr id="7" name="Symbol zastępczy zawartości 6">
            <a:extLst>
              <a:ext uri="{FF2B5EF4-FFF2-40B4-BE49-F238E27FC236}">
                <a16:creationId xmlns:a16="http://schemas.microsoft.com/office/drawing/2014/main" id="{BD3B573B-38C0-4D35-A5DD-8BECE2D3BCFE}"/>
              </a:ext>
            </a:extLst>
          </p:cNvPr>
          <p:cNvPicPr>
            <a:picLocks noGrp="1" noChangeAspect="1"/>
          </p:cNvPicPr>
          <p:nvPr>
            <p:ph sz="half" idx="2"/>
          </p:nvPr>
        </p:nvPicPr>
        <p:blipFill rotWithShape="1">
          <a:blip r:embed="rId2"/>
          <a:srcRect l="33731" r="33833" b="13912"/>
          <a:stretch/>
        </p:blipFill>
        <p:spPr>
          <a:xfrm>
            <a:off x="4121425" y="2209987"/>
            <a:ext cx="3154017" cy="4046352"/>
          </a:xfrm>
          <a:prstGeom prst="rect">
            <a:avLst/>
          </a:prstGeom>
        </p:spPr>
      </p:pic>
    </p:spTree>
    <p:extLst>
      <p:ext uri="{BB962C8B-B14F-4D97-AF65-F5344CB8AC3E}">
        <p14:creationId xmlns:p14="http://schemas.microsoft.com/office/powerpoint/2010/main" val="1464407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BEED189-268E-425E-91DB-825FF582B6A9}"/>
              </a:ext>
            </a:extLst>
          </p:cNvPr>
          <p:cNvSpPr>
            <a:spLocks noGrp="1"/>
          </p:cNvSpPr>
          <p:nvPr>
            <p:ph type="title"/>
          </p:nvPr>
        </p:nvSpPr>
        <p:spPr/>
        <p:txBody>
          <a:bodyPr/>
          <a:lstStyle/>
          <a:p>
            <a:pPr algn="ctr"/>
            <a:r>
              <a:rPr lang="pl-PL" sz="1800" dirty="0"/>
              <a:t>Czwarta wersja robota:</a:t>
            </a:r>
            <a:br>
              <a:rPr lang="pl-PL" sz="1800" dirty="0"/>
            </a:br>
            <a:r>
              <a:rPr lang="pl-PL" sz="1800" dirty="0"/>
              <a:t>- gdy do wyzwań jakie nasz robot miał pokonać doszły przeszkody do przesunięcia wpadliśmy na pomysł śmigła które miało pozbywać się przeszkód. Podczas testów wyszło, że jest to nie efektywne jednak ładnie wyglądało. </a:t>
            </a:r>
          </a:p>
        </p:txBody>
      </p:sp>
      <p:pic>
        <p:nvPicPr>
          <p:cNvPr id="9" name="Symbol zastępczy zawartości 8">
            <a:extLst>
              <a:ext uri="{FF2B5EF4-FFF2-40B4-BE49-F238E27FC236}">
                <a16:creationId xmlns:a16="http://schemas.microsoft.com/office/drawing/2014/main" id="{C60F3A71-7E69-4596-A648-3D4070D1AC9B}"/>
              </a:ext>
            </a:extLst>
          </p:cNvPr>
          <p:cNvPicPr>
            <a:picLocks noGrp="1" noChangeAspect="1"/>
          </p:cNvPicPr>
          <p:nvPr>
            <p:ph sz="half" idx="2"/>
          </p:nvPr>
        </p:nvPicPr>
        <p:blipFill rotWithShape="1">
          <a:blip r:embed="rId2"/>
          <a:srcRect l="33895" r="34503" b="19764"/>
          <a:stretch/>
        </p:blipFill>
        <p:spPr>
          <a:xfrm>
            <a:off x="4200938" y="2533014"/>
            <a:ext cx="2743201" cy="3470221"/>
          </a:xfrm>
          <a:prstGeom prst="rect">
            <a:avLst/>
          </a:prstGeom>
        </p:spPr>
      </p:pic>
    </p:spTree>
    <p:extLst>
      <p:ext uri="{BB962C8B-B14F-4D97-AF65-F5344CB8AC3E}">
        <p14:creationId xmlns:p14="http://schemas.microsoft.com/office/powerpoint/2010/main" val="16432746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C1B098AA-1C3C-4E78-B033-73D5F7AE0467}"/>
              </a:ext>
            </a:extLst>
          </p:cNvPr>
          <p:cNvSpPr>
            <a:spLocks noGrp="1"/>
          </p:cNvSpPr>
          <p:nvPr>
            <p:ph type="title"/>
          </p:nvPr>
        </p:nvSpPr>
        <p:spPr/>
        <p:txBody>
          <a:bodyPr/>
          <a:lstStyle/>
          <a:p>
            <a:pPr algn="ctr"/>
            <a:r>
              <a:rPr lang="pl-PL" sz="1800" dirty="0"/>
              <a:t>Wersja piąta robota:</a:t>
            </a:r>
            <a:br>
              <a:rPr lang="pl-PL" sz="1800" dirty="0"/>
            </a:br>
            <a:r>
              <a:rPr lang="pl-PL" sz="1800" dirty="0"/>
              <a:t>- Przebudowaliśmy śmigło w ramię i przerzuciliśmy je naprzód. Efekty testów wykazały, że było to efektywniejsze. Postanowiliśmy sprawdzić czy możemy ulepszyć konstrukcje jeszcze bardziej. Na tym etapie tez udało nam się napisać efektywny kod który nie popełniał błędów podczas jeżdżenia.  </a:t>
            </a:r>
          </a:p>
        </p:txBody>
      </p:sp>
      <p:pic>
        <p:nvPicPr>
          <p:cNvPr id="8" name="Symbol zastępczy zawartości 7">
            <a:extLst>
              <a:ext uri="{FF2B5EF4-FFF2-40B4-BE49-F238E27FC236}">
                <a16:creationId xmlns:a16="http://schemas.microsoft.com/office/drawing/2014/main" id="{4D339F45-F0E1-434A-983C-41CF42BAEF60}"/>
              </a:ext>
            </a:extLst>
          </p:cNvPr>
          <p:cNvPicPr>
            <a:picLocks noGrp="1" noChangeAspect="1"/>
          </p:cNvPicPr>
          <p:nvPr>
            <p:ph sz="half" idx="2"/>
          </p:nvPr>
        </p:nvPicPr>
        <p:blipFill rotWithShape="1">
          <a:blip r:embed="rId2"/>
          <a:srcRect l="33735" t="32432" r="34538" b="19765"/>
          <a:stretch/>
        </p:blipFill>
        <p:spPr>
          <a:xfrm>
            <a:off x="2046189" y="2514600"/>
            <a:ext cx="6156906" cy="4052649"/>
          </a:xfrm>
          <a:prstGeom prst="rect">
            <a:avLst/>
          </a:prstGeom>
        </p:spPr>
      </p:pic>
    </p:spTree>
    <p:extLst>
      <p:ext uri="{BB962C8B-B14F-4D97-AF65-F5344CB8AC3E}">
        <p14:creationId xmlns:p14="http://schemas.microsoft.com/office/powerpoint/2010/main" val="6199369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0F4C5726-868B-4815-95D2-B6B67C337BA6}"/>
              </a:ext>
            </a:extLst>
          </p:cNvPr>
          <p:cNvSpPr>
            <a:spLocks noGrp="1"/>
          </p:cNvSpPr>
          <p:nvPr>
            <p:ph type="title"/>
          </p:nvPr>
        </p:nvSpPr>
        <p:spPr/>
        <p:txBody>
          <a:bodyPr/>
          <a:lstStyle/>
          <a:p>
            <a:pPr algn="ctr"/>
            <a:r>
              <a:rPr lang="pl-PL" sz="1800" dirty="0"/>
              <a:t>Wersja 5.1:</a:t>
            </a:r>
            <a:br>
              <a:rPr lang="pl-PL" sz="1800" dirty="0"/>
            </a:br>
            <a:r>
              <a:rPr lang="pl-PL" sz="1800" dirty="0"/>
              <a:t>- Wróciliśmy do koncepcji śmigła ale tym razem na przodzie. Nasza drużyna była zaskoczona efektywnością tego rozwiązania. Jednak przez prędkość śmigła </a:t>
            </a:r>
            <a:r>
              <a:rPr lang="pl-PL" sz="1800" dirty="0" err="1"/>
              <a:t>wszytkie</a:t>
            </a:r>
            <a:r>
              <a:rPr lang="pl-PL" sz="1800" dirty="0"/>
              <a:t> trafione przeszkody były wyrzucane i czasem niszczone. </a:t>
            </a:r>
          </a:p>
        </p:txBody>
      </p:sp>
      <p:pic>
        <p:nvPicPr>
          <p:cNvPr id="8" name="video-1651916179">
            <a:hlinkClick r:id="" action="ppaction://media"/>
            <a:extLst>
              <a:ext uri="{FF2B5EF4-FFF2-40B4-BE49-F238E27FC236}">
                <a16:creationId xmlns:a16="http://schemas.microsoft.com/office/drawing/2014/main" id="{0A24545E-5274-48F2-8CB7-26FF4E9BAF8E}"/>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3301482" y="2481261"/>
            <a:ext cx="3826117" cy="4131573"/>
          </a:xfrm>
        </p:spPr>
      </p:pic>
    </p:spTree>
    <p:extLst>
      <p:ext uri="{BB962C8B-B14F-4D97-AF65-F5344CB8AC3E}">
        <p14:creationId xmlns:p14="http://schemas.microsoft.com/office/powerpoint/2010/main" val="3984072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7D8B8265-B536-429C-BAF2-70D8ACF872F7}"/>
              </a:ext>
            </a:extLst>
          </p:cNvPr>
          <p:cNvSpPr>
            <a:spLocks noGrp="1"/>
          </p:cNvSpPr>
          <p:nvPr>
            <p:ph type="title"/>
          </p:nvPr>
        </p:nvSpPr>
        <p:spPr>
          <a:xfrm>
            <a:off x="1295467" y="1261100"/>
            <a:ext cx="9404723" cy="5934830"/>
          </a:xfrm>
        </p:spPr>
        <p:txBody>
          <a:bodyPr/>
          <a:lstStyle/>
          <a:p>
            <a:pPr algn="ctr"/>
            <a:r>
              <a:rPr lang="pl-PL" sz="4000" dirty="0"/>
              <a:t>Wersja 5.2:</a:t>
            </a:r>
            <a:br>
              <a:rPr lang="pl-PL" sz="4000" dirty="0"/>
            </a:br>
            <a:r>
              <a:rPr lang="pl-PL" sz="4000" dirty="0"/>
              <a:t>- Po ostatecznym przebudowaniu ramienia nie wprowadziliśmy większych zmian konstrukcji. Kod nie popełniał błędów i był w stanie poradzić sobie w kilku scenariuszach. </a:t>
            </a:r>
          </a:p>
        </p:txBody>
      </p:sp>
    </p:spTree>
    <p:extLst>
      <p:ext uri="{BB962C8B-B14F-4D97-AF65-F5344CB8AC3E}">
        <p14:creationId xmlns:p14="http://schemas.microsoft.com/office/powerpoint/2010/main" val="28936231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Obraz 10">
            <a:extLst>
              <a:ext uri="{FF2B5EF4-FFF2-40B4-BE49-F238E27FC236}">
                <a16:creationId xmlns:a16="http://schemas.microsoft.com/office/drawing/2014/main" id="{222060CC-0899-40AB-93A5-B94F018A4567}"/>
              </a:ext>
            </a:extLst>
          </p:cNvPr>
          <p:cNvPicPr>
            <a:picLocks noChangeAspect="1"/>
          </p:cNvPicPr>
          <p:nvPr/>
        </p:nvPicPr>
        <p:blipFill>
          <a:blip r:embed="rId2"/>
          <a:stretch>
            <a:fillRect/>
          </a:stretch>
        </p:blipFill>
        <p:spPr>
          <a:xfrm>
            <a:off x="6178178" y="411337"/>
            <a:ext cx="4023551" cy="3017663"/>
          </a:xfrm>
          <a:prstGeom prst="rect">
            <a:avLst/>
          </a:prstGeom>
        </p:spPr>
      </p:pic>
      <p:pic>
        <p:nvPicPr>
          <p:cNvPr id="17" name="Obraz 16">
            <a:extLst>
              <a:ext uri="{FF2B5EF4-FFF2-40B4-BE49-F238E27FC236}">
                <a16:creationId xmlns:a16="http://schemas.microsoft.com/office/drawing/2014/main" id="{B3EF3DE6-029C-4F66-80D1-2AEFB0905777}"/>
              </a:ext>
            </a:extLst>
          </p:cNvPr>
          <p:cNvPicPr>
            <a:picLocks noChangeAspect="1"/>
          </p:cNvPicPr>
          <p:nvPr/>
        </p:nvPicPr>
        <p:blipFill>
          <a:blip r:embed="rId3"/>
          <a:stretch>
            <a:fillRect/>
          </a:stretch>
        </p:blipFill>
        <p:spPr>
          <a:xfrm>
            <a:off x="5990864" y="3686112"/>
            <a:ext cx="4398177" cy="2760551"/>
          </a:xfrm>
          <a:prstGeom prst="rect">
            <a:avLst/>
          </a:prstGeom>
        </p:spPr>
      </p:pic>
      <p:pic>
        <p:nvPicPr>
          <p:cNvPr id="19" name="Obraz 18">
            <a:extLst>
              <a:ext uri="{FF2B5EF4-FFF2-40B4-BE49-F238E27FC236}">
                <a16:creationId xmlns:a16="http://schemas.microsoft.com/office/drawing/2014/main" id="{7D9B2B79-7DAE-4F4A-99FE-9B6D509756E7}"/>
              </a:ext>
            </a:extLst>
          </p:cNvPr>
          <p:cNvPicPr>
            <a:picLocks noChangeAspect="1"/>
          </p:cNvPicPr>
          <p:nvPr/>
        </p:nvPicPr>
        <p:blipFill>
          <a:blip r:embed="rId4"/>
          <a:stretch>
            <a:fillRect/>
          </a:stretch>
        </p:blipFill>
        <p:spPr>
          <a:xfrm>
            <a:off x="1054545" y="561939"/>
            <a:ext cx="4300590" cy="5734121"/>
          </a:xfrm>
          <a:prstGeom prst="rect">
            <a:avLst/>
          </a:prstGeom>
        </p:spPr>
      </p:pic>
    </p:spTree>
    <p:extLst>
      <p:ext uri="{BB962C8B-B14F-4D97-AF65-F5344CB8AC3E}">
        <p14:creationId xmlns:p14="http://schemas.microsoft.com/office/powerpoint/2010/main" val="119559140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on">
  <a:themeElements>
    <a:clrScheme name="J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J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J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docProps/app.xml><?xml version="1.0" encoding="utf-8"?>
<Properties xmlns="http://schemas.openxmlformats.org/officeDocument/2006/extended-properties" xmlns:vt="http://schemas.openxmlformats.org/officeDocument/2006/docPropsVTypes">
  <Template>TM02836342[[fn=Jon]]</Template>
  <TotalTime>74</TotalTime>
  <Words>289</Words>
  <Application>Microsoft Office PowerPoint</Application>
  <PresentationFormat>Panoramiczny</PresentationFormat>
  <Paragraphs>13</Paragraphs>
  <Slides>11</Slides>
  <Notes>0</Notes>
  <HiddenSlides>0</HiddenSlides>
  <MMClips>3</MMClips>
  <ScaleCrop>false</ScaleCrop>
  <HeadingPairs>
    <vt:vector size="6" baseType="variant">
      <vt:variant>
        <vt:lpstr>Używane czcionki</vt:lpstr>
      </vt:variant>
      <vt:variant>
        <vt:i4>3</vt:i4>
      </vt:variant>
      <vt:variant>
        <vt:lpstr>Motyw</vt:lpstr>
      </vt:variant>
      <vt:variant>
        <vt:i4>1</vt:i4>
      </vt:variant>
      <vt:variant>
        <vt:lpstr>Tytuły slajdów</vt:lpstr>
      </vt:variant>
      <vt:variant>
        <vt:i4>11</vt:i4>
      </vt:variant>
    </vt:vector>
  </HeadingPairs>
  <TitlesOfParts>
    <vt:vector size="15" baseType="lpstr">
      <vt:lpstr>Arial</vt:lpstr>
      <vt:lpstr>Century Gothic</vt:lpstr>
      <vt:lpstr>Wingdings 3</vt:lpstr>
      <vt:lpstr>Jon</vt:lpstr>
      <vt:lpstr>Prezentacja Laboratorium Informatycznego</vt:lpstr>
      <vt:lpstr>Pierwsza wersja robota: - chcieliśmy stworzyć roba który by „chodził”. Niestety podczas testów wyszło, że było to nie praktyczne a kod często miał awarie.</vt:lpstr>
      <vt:lpstr>Druga wersja  robota: - uznaliśmy, że lepszym pomysłem będzie stworzenie robota o układzie jezdnym podobnym do samochodów – oś przednia na koła sterowne i oś tylnią na koła napędowe. Kod na tym etapie nie był efektywny i robot często zbaczał z kursu.</vt:lpstr>
      <vt:lpstr>Trzecia wersja robota: -do naszego szkieletu maszyny dołożyliśmy czujnik odległości w ramach eksperymentu. Odkryliśmy , że czujnik odległości i czujnik koloru dobrze ze sobą współpracują więc uwzględniliśmy je oba  w przyszłych modyfikacjach. </vt:lpstr>
      <vt:lpstr>Czwarta wersja robota: - gdy do wyzwań jakie nasz robot miał pokonać doszły przeszkody do przesunięcia wpadliśmy na pomysł śmigła które miało pozbywać się przeszkód. Podczas testów wyszło, że jest to nie efektywne jednak ładnie wyglądało. </vt:lpstr>
      <vt:lpstr>Wersja piąta robota: - Przebudowaliśmy śmigło w ramię i przerzuciliśmy je naprzód. Efekty testów wykazały, że było to efektywniejsze. Postanowiliśmy sprawdzić czy możemy ulepszyć konstrukcje jeszcze bardziej. Na tym etapie tez udało nam się napisać efektywny kod który nie popełniał błędów podczas jeżdżenia.  </vt:lpstr>
      <vt:lpstr>Wersja 5.1: - Wróciliśmy do koncepcji śmigła ale tym razem na przodzie. Nasza drużyna była zaskoczona efektywnością tego rozwiązania. Jednak przez prędkość śmigła wszytkie trafione przeszkody były wyrzucane i czasem niszczone. </vt:lpstr>
      <vt:lpstr>Wersja 5.2: - Po ostatecznym przebudowaniu ramienia nie wprowadziliśmy większych zmian konstrukcji. Kod nie popełniał błędów i był w stanie poradzić sobie w kilku scenariuszach. </vt:lpstr>
      <vt:lpstr>Prezentacja programu PowerPoint</vt:lpstr>
      <vt:lpstr>Kod naszego robota</vt:lpstr>
      <vt:lpstr>Działanie naszego robota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Laboratorium Informatycznego</dc:title>
  <dc:creator>MATERNOWSKI RADOSŁAW</dc:creator>
  <cp:lastModifiedBy>MATERNOWSKI RADOSŁAW</cp:lastModifiedBy>
  <cp:revision>9</cp:revision>
  <dcterms:created xsi:type="dcterms:W3CDTF">2022-05-07T08:55:06Z</dcterms:created>
  <dcterms:modified xsi:type="dcterms:W3CDTF">2022-05-07T10:09:07Z</dcterms:modified>
</cp:coreProperties>
</file>