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68" r:id="rId6"/>
    <p:sldId id="269" r:id="rId7"/>
    <p:sldId id="270" r:id="rId8"/>
    <p:sldId id="284" r:id="rId9"/>
    <p:sldId id="285" r:id="rId10"/>
    <p:sldId id="283" r:id="rId11"/>
    <p:sldId id="271" r:id="rId12"/>
    <p:sldId id="275" r:id="rId13"/>
    <p:sldId id="273" r:id="rId14"/>
    <p:sldId id="287" r:id="rId15"/>
    <p:sldId id="309" r:id="rId16"/>
    <p:sldId id="310" r:id="rId17"/>
    <p:sldId id="302" r:id="rId18"/>
    <p:sldId id="311" r:id="rId19"/>
    <p:sldId id="299" r:id="rId20"/>
    <p:sldId id="280" r:id="rId21"/>
    <p:sldId id="262" r:id="rId22"/>
    <p:sldId id="291" r:id="rId23"/>
    <p:sldId id="281" r:id="rId24"/>
    <p:sldId id="263" r:id="rId25"/>
    <p:sldId id="292" r:id="rId26"/>
    <p:sldId id="293" r:id="rId27"/>
    <p:sldId id="259" r:id="rId28"/>
    <p:sldId id="276" r:id="rId29"/>
    <p:sldId id="277" r:id="rId30"/>
    <p:sldId id="278" r:id="rId31"/>
    <p:sldId id="279" r:id="rId32"/>
    <p:sldId id="282" r:id="rId33"/>
    <p:sldId id="264" r:id="rId34"/>
    <p:sldId id="313" r:id="rId35"/>
    <p:sldId id="312" r:id="rId36"/>
    <p:sldId id="286" r:id="rId37"/>
    <p:sldId id="316" r:id="rId38"/>
    <p:sldId id="306" r:id="rId39"/>
    <p:sldId id="315" r:id="rId40"/>
    <p:sldId id="307" r:id="rId41"/>
    <p:sldId id="314" r:id="rId42"/>
    <p:sldId id="308" r:id="rId43"/>
    <p:sldId id="260" r:id="rId44"/>
    <p:sldId id="289" r:id="rId45"/>
    <p:sldId id="290" r:id="rId46"/>
    <p:sldId id="300" r:id="rId47"/>
    <p:sldId id="301" r:id="rId48"/>
    <p:sldId id="304" r:id="rId49"/>
    <p:sldId id="294" r:id="rId50"/>
    <p:sldId id="303" r:id="rId51"/>
    <p:sldId id="266" r:id="rId52"/>
    <p:sldId id="296" r:id="rId53"/>
    <p:sldId id="297" r:id="rId54"/>
    <p:sldId id="298" r:id="rId55"/>
    <p:sldId id="265" r:id="rId56"/>
    <p:sldId id="305" r:id="rId5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EA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3T20:54:18.576"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0B3EA1FE-AD39-4308-A7B2-DA6A038AF973}" type="datetimeFigureOut">
              <a:rPr lang="pl-PL" smtClean="0"/>
              <a:t>09.06.2020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2417576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B3EA1FE-AD39-4308-A7B2-DA6A038AF973}" type="datetimeFigureOut">
              <a:rPr lang="pl-PL" smtClean="0"/>
              <a:t>09.06.2020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402443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B3EA1FE-AD39-4308-A7B2-DA6A038AF973}" type="datetimeFigureOut">
              <a:rPr lang="pl-PL" smtClean="0"/>
              <a:t>09.06.2020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133409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B3EA1FE-AD39-4308-A7B2-DA6A038AF973}" type="datetimeFigureOut">
              <a:rPr lang="pl-PL" smtClean="0"/>
              <a:t>09.06.2020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172705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0B3EA1FE-AD39-4308-A7B2-DA6A038AF973}" type="datetimeFigureOut">
              <a:rPr lang="pl-PL" smtClean="0"/>
              <a:t>09.06.2020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241987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0B3EA1FE-AD39-4308-A7B2-DA6A038AF973}" type="datetimeFigureOut">
              <a:rPr lang="pl-PL" smtClean="0"/>
              <a:t>09.06.2020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1945333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0B3EA1FE-AD39-4308-A7B2-DA6A038AF973}" type="datetimeFigureOut">
              <a:rPr lang="pl-PL" smtClean="0"/>
              <a:t>09.06.2020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285739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0B3EA1FE-AD39-4308-A7B2-DA6A038AF973}" type="datetimeFigureOut">
              <a:rPr lang="pl-PL" smtClean="0"/>
              <a:t>09.06.2020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242217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0B3EA1FE-AD39-4308-A7B2-DA6A038AF973}" type="datetimeFigureOut">
              <a:rPr lang="pl-PL" smtClean="0"/>
              <a:t>09.06.2020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511526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0B3EA1FE-AD39-4308-A7B2-DA6A038AF973}" type="datetimeFigureOut">
              <a:rPr lang="pl-PL" smtClean="0"/>
              <a:t>09.06.2020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359093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0B3EA1FE-AD39-4308-A7B2-DA6A038AF973}" type="datetimeFigureOut">
              <a:rPr lang="pl-PL" smtClean="0"/>
              <a:t>09.06.2020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B317164-6F9B-4F0B-8F7D-7445AEC20670}" type="slidenum">
              <a:rPr lang="pl-PL" smtClean="0"/>
              <a:t>‹#›</a:t>
            </a:fld>
            <a:endParaRPr lang="pl-PL"/>
          </a:p>
        </p:txBody>
      </p:sp>
    </p:spTree>
    <p:extLst>
      <p:ext uri="{BB962C8B-B14F-4D97-AF65-F5344CB8AC3E}">
        <p14:creationId xmlns:p14="http://schemas.microsoft.com/office/powerpoint/2010/main" val="71916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EA1FE-AD39-4308-A7B2-DA6A038AF973}" type="datetimeFigureOut">
              <a:rPr lang="pl-PL" smtClean="0"/>
              <a:t>09.06.2020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17164-6F9B-4F0B-8F7D-7445AEC20670}" type="slidenum">
              <a:rPr lang="pl-PL" smtClean="0"/>
              <a:t>‹#›</a:t>
            </a:fld>
            <a:endParaRPr lang="pl-PL"/>
          </a:p>
        </p:txBody>
      </p:sp>
    </p:spTree>
    <p:extLst>
      <p:ext uri="{BB962C8B-B14F-4D97-AF65-F5344CB8AC3E}">
        <p14:creationId xmlns:p14="http://schemas.microsoft.com/office/powerpoint/2010/main" val="605608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cit.kalisz.pl/cat2show,42,176"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kaliszu.pl/8064129/Pomniki_kaliskie_cz_I.html"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kalisz.naszemiasto.pl/nowa-fontanna-w-kaliszu-ma-juz-swoja-nazwe-foto-wideo/ar/c3-4246437"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kalisz.pl/dla-mieszkanca/aktualnosci/kultura/rok-adama-asnyka-w-kaliszu,1315" TargetMode="External"/><Relationship Id="rId2" Type="http://schemas.openxmlformats.org/officeDocument/2006/relationships/hyperlink" Target="https://kalisz.naszemiasto.pl/zaprojektuj-logotyp-obchodow-roku-adama-asnyka/ar/c13-4392954" TargetMode="External"/><Relationship Id="rId1" Type="http://schemas.openxmlformats.org/officeDocument/2006/relationships/slideLayout" Target="../slideLayouts/slideLayout2.xml"/><Relationship Id="rId5" Type="http://schemas.openxmlformats.org/officeDocument/2006/relationships/hyperlink" Target="https://kalisz.naszemiasto.pl/czytanie-asnyka-przy-fontannie-noce-i-dnie-impreza/ar/c13-4717303" TargetMode="External"/><Relationship Id="rId4" Type="http://schemas.openxmlformats.org/officeDocument/2006/relationships/hyperlink" Target="https://kalisz.naszemiasto.pl/przeglad-mlodziezowych-prezentacji-edukacyjnych-w-kaliszu/ar/c13-4856856"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kalisz.pl/dla-mieszkanca/aktualnosci/kultura/rok-adama-asnyka-w-kaliszu,1315https:/www.kalisz.pl/dla-mieszkanca/aktualnosci/kultura/rok-adama-asnyka-w-kaliszu,1315" TargetMode="External"/><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faktykaliskie.pl/wiadomosci/spoleczne/asnyk-na-przystankach,2616.html" TargetMode="External"/><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faktykaliskie.pl/wiadomosci/spoleczne/asnyk-na-przystankach,2616.html" TargetMode="External"/><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kalisz.naszemiasto.pl/przeglad-mlodziezowych-prezentacji-edukacyjnych-w-kaliszu/ar/c13-4856856" TargetMode="External"/><Relationship Id="rId13" Type="http://schemas.openxmlformats.org/officeDocument/2006/relationships/hyperlink" Target="https://pl.wikipedia.org/wiki/Dworek_Marii_D%C4%85browskiej_w_Russowie" TargetMode="External"/><Relationship Id="rId3" Type="http://schemas.openxmlformats.org/officeDocument/2006/relationships/hyperlink" Target="http://www.info.kalisz.pl/biograf/konopnic.htm" TargetMode="External"/><Relationship Id="rId7" Type="http://schemas.openxmlformats.org/officeDocument/2006/relationships/hyperlink" Target="https://www.kalisz.pl/dla-mieszkanca/aktualnosci/kultura/rok-adama-asnyka-w-kaliszu,1315" TargetMode="External"/><Relationship Id="rId12" Type="http://schemas.openxmlformats.org/officeDocument/2006/relationships/hyperlink" Target="https://www.muzeumwkaliszu.pl/dworek-marii-dabrowskiej-w-russowie.html" TargetMode="External"/><Relationship Id="rId17" Type="http://schemas.openxmlformats.org/officeDocument/2006/relationships/hyperlink" Target="https://kalisz.naszemiasto.pl/nowa-fontanna-w-kaliszu-ma-juz-swoja-nazwe-foto-wideo/ar/c3-4246437" TargetMode="External"/><Relationship Id="rId2" Type="http://schemas.openxmlformats.org/officeDocument/2006/relationships/hyperlink" Target="http://www.info.kalisz.pl/biograf/asnyk.htm" TargetMode="External"/><Relationship Id="rId16" Type="http://schemas.openxmlformats.org/officeDocument/2006/relationships/hyperlink" Target="https://zyciekalisza.pl/artykul/dlaczego-maria-konopnicka/621737" TargetMode="External"/><Relationship Id="rId1" Type="http://schemas.openxmlformats.org/officeDocument/2006/relationships/slideLayout" Target="../slideLayouts/slideLayout2.xml"/><Relationship Id="rId6" Type="http://schemas.openxmlformats.org/officeDocument/2006/relationships/hyperlink" Target="https://kalisz.naszemiasto.pl/zaprojektuj-logotyp-obchodow-roku-adama-asnyka/ar/c13-4392954" TargetMode="External"/><Relationship Id="rId11" Type="http://schemas.openxmlformats.org/officeDocument/2006/relationships/hyperlink" Target="http://faktykaliskie.pl/wiadomosci/spoleczne/asnyk-na-przystankach,2616.html" TargetMode="External"/><Relationship Id="rId5" Type="http://schemas.openxmlformats.org/officeDocument/2006/relationships/hyperlink" Target="http://www.info.kalisz.pl/kalwlit/index.html" TargetMode="External"/><Relationship Id="rId15" Type="http://schemas.openxmlformats.org/officeDocument/2006/relationships/hyperlink" Target="https://wkaliszu.pl/8064129/Pomniki_kaliskie_cz_I.html" TargetMode="External"/><Relationship Id="rId10" Type="http://schemas.openxmlformats.org/officeDocument/2006/relationships/hyperlink" Target="https://www.kalisz.pl/dla-mieszkanca/aktualnosci/kultura/rok-adama-asnyka-w-kaliszu,1315https:/www.kalisz.pl/dla-mieszkanca/aktualnosci/kultura/rok-adama-asnyka-w-kaliszu,1315" TargetMode="External"/><Relationship Id="rId4" Type="http://schemas.openxmlformats.org/officeDocument/2006/relationships/hyperlink" Target="http://www.info.kalisz.pl/biograf/dabrowsk.htm" TargetMode="External"/><Relationship Id="rId9" Type="http://schemas.openxmlformats.org/officeDocument/2006/relationships/hyperlink" Target="https://kalisz.naszemiasto.pl/czytanie-asnyka-przy-fontannie-noce-i-dnie-impreza/ar/c13-4717303" TargetMode="External"/><Relationship Id="rId14" Type="http://schemas.openxmlformats.org/officeDocument/2006/relationships/hyperlink" Target="http://www.cit.kalisz.pl/cat2show,42,17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r>
              <a:rPr lang="pl-PL" b="1" dirty="0">
                <a:effectLst>
                  <a:outerShdw blurRad="38100" dist="38100" dir="2700000" algn="tl">
                    <a:srgbClr val="000000">
                      <a:alpha val="43137"/>
                    </a:srgbClr>
                  </a:outerShdw>
                </a:effectLst>
              </a:rPr>
              <a:t>Lśniące gwiazdy na kaliskim </a:t>
            </a:r>
            <a:r>
              <a:rPr lang="pl-PL" b="1" dirty="0" smtClean="0">
                <a:effectLst>
                  <a:outerShdw blurRad="38100" dist="38100" dir="2700000" algn="tl">
                    <a:srgbClr val="000000">
                      <a:alpha val="43137"/>
                    </a:srgbClr>
                  </a:outerShdw>
                </a:effectLst>
              </a:rPr>
              <a:t>niebie. Pisarze </a:t>
            </a:r>
            <a:r>
              <a:rPr lang="pl-PL" b="1" dirty="0">
                <a:effectLst>
                  <a:outerShdw blurRad="38100" dist="38100" dir="2700000" algn="tl">
                    <a:srgbClr val="000000">
                      <a:alpha val="43137"/>
                    </a:srgbClr>
                  </a:outerShdw>
                </a:effectLst>
              </a:rPr>
              <a:t>Kalisza w życiu </a:t>
            </a:r>
            <a:r>
              <a:rPr lang="pl-PL" b="1" dirty="0" smtClean="0">
                <a:effectLst>
                  <a:outerShdw blurRad="38100" dist="38100" dir="2700000" algn="tl">
                    <a:srgbClr val="000000">
                      <a:alpha val="43137"/>
                    </a:srgbClr>
                  </a:outerShdw>
                </a:effectLst>
              </a:rPr>
              <a:t>społeczności</a:t>
            </a:r>
            <a:endParaRPr lang="pl-PL" dirty="0">
              <a:effectLst>
                <a:outerShdw blurRad="38100" dist="38100" dir="2700000" algn="tl">
                  <a:srgbClr val="000000">
                    <a:alpha val="43137"/>
                  </a:srgbClr>
                </a:outerShdw>
              </a:effectLst>
            </a:endParaRPr>
          </a:p>
        </p:txBody>
      </p:sp>
      <p:sp>
        <p:nvSpPr>
          <p:cNvPr id="3" name="Podtytuł 2"/>
          <p:cNvSpPr>
            <a:spLocks noGrp="1"/>
          </p:cNvSpPr>
          <p:nvPr>
            <p:ph type="subTitle" idx="1"/>
          </p:nvPr>
        </p:nvSpPr>
        <p:spPr/>
        <p:txBody>
          <a:bodyPr/>
          <a:lstStyle/>
          <a:p>
            <a:r>
              <a:rPr lang="pl-PL" dirty="0" smtClean="0"/>
              <a:t>Zespół Szkół Ponadgimnazjalnych nr 2 w Kaliszu</a:t>
            </a:r>
            <a:endParaRPr lang="pl-PL" dirty="0"/>
          </a:p>
        </p:txBody>
      </p:sp>
    </p:spTree>
    <p:extLst>
      <p:ext uri="{BB962C8B-B14F-4D97-AF65-F5344CB8AC3E}">
        <p14:creationId xmlns:p14="http://schemas.microsoft.com/office/powerpoint/2010/main" val="478062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IK_20191204_1856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7851" y="294115"/>
            <a:ext cx="5533401" cy="5533401"/>
          </a:xfrm>
          <a:prstGeom prst="rect">
            <a:avLst/>
          </a:prstGeom>
        </p:spPr>
      </p:pic>
      <p:sp>
        <p:nvSpPr>
          <p:cNvPr id="3" name="pole tekstowe 2"/>
          <p:cNvSpPr txBox="1"/>
          <p:nvPr/>
        </p:nvSpPr>
        <p:spPr>
          <a:xfrm>
            <a:off x="3546505" y="6427113"/>
            <a:ext cx="4768553" cy="461665"/>
          </a:xfrm>
          <a:prstGeom prst="rect">
            <a:avLst/>
          </a:prstGeom>
          <a:noFill/>
        </p:spPr>
        <p:txBody>
          <a:bodyPr wrap="square" rtlCol="0">
            <a:spAutoFit/>
          </a:bodyPr>
          <a:lstStyle/>
          <a:p>
            <a:pPr algn="ctr"/>
            <a:r>
              <a:rPr lang="pl-PL" sz="1200" dirty="0" smtClean="0"/>
              <a:t>Poznajemy biografie pisarzy związanych z Kaliszem.</a:t>
            </a:r>
          </a:p>
          <a:p>
            <a:pPr algn="ctr"/>
            <a:r>
              <a:rPr lang="pl-PL" sz="1200" dirty="0" smtClean="0"/>
              <a:t>Autor filmu: Anna </a:t>
            </a:r>
            <a:r>
              <a:rPr lang="pl-PL" sz="1200" dirty="0" err="1" smtClean="0"/>
              <a:t>Kostuj</a:t>
            </a:r>
            <a:endParaRPr lang="pl-PL" sz="1200" dirty="0"/>
          </a:p>
        </p:txBody>
      </p:sp>
    </p:spTree>
    <p:extLst>
      <p:ext uri="{BB962C8B-B14F-4D97-AF65-F5344CB8AC3E}">
        <p14:creationId xmlns:p14="http://schemas.microsoft.com/office/powerpoint/2010/main" val="1800115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057" y="1546806"/>
            <a:ext cx="5682953" cy="3196661"/>
          </a:xfrm>
          <a:prstGeom prst="rect">
            <a:avLst/>
          </a:prstGeom>
          <a:ln>
            <a:noFill/>
          </a:ln>
          <a:effectLst>
            <a:softEdge rad="112500"/>
          </a:effectLst>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995" y="333821"/>
            <a:ext cx="3499503" cy="6221338"/>
          </a:xfrm>
          <a:prstGeom prst="rect">
            <a:avLst/>
          </a:prstGeom>
          <a:ln>
            <a:noFill/>
          </a:ln>
          <a:effectLst>
            <a:softEdge rad="112500"/>
          </a:effectLst>
        </p:spPr>
      </p:pic>
      <p:sp>
        <p:nvSpPr>
          <p:cNvPr id="4" name="pole tekstowe 3"/>
          <p:cNvSpPr txBox="1"/>
          <p:nvPr/>
        </p:nvSpPr>
        <p:spPr>
          <a:xfrm>
            <a:off x="2196270" y="4888194"/>
            <a:ext cx="3161943" cy="923330"/>
          </a:xfrm>
          <a:prstGeom prst="rect">
            <a:avLst/>
          </a:prstGeom>
          <a:noFill/>
        </p:spPr>
        <p:txBody>
          <a:bodyPr wrap="square" rtlCol="0">
            <a:spAutoFit/>
          </a:bodyPr>
          <a:lstStyle/>
          <a:p>
            <a:pPr algn="ctr"/>
            <a:r>
              <a:rPr lang="pl-PL" dirty="0" smtClean="0"/>
              <a:t>Wyszukiwanie informacji w środowisku cyfrowym oraz w zbiorach książkowych.</a:t>
            </a:r>
            <a:endParaRPr lang="pl-PL" dirty="0"/>
          </a:p>
        </p:txBody>
      </p:sp>
      <p:sp>
        <p:nvSpPr>
          <p:cNvPr id="5" name="pole tekstowe 4"/>
          <p:cNvSpPr txBox="1"/>
          <p:nvPr/>
        </p:nvSpPr>
        <p:spPr>
          <a:xfrm>
            <a:off x="8178325" y="6555159"/>
            <a:ext cx="2486826" cy="276999"/>
          </a:xfrm>
          <a:prstGeom prst="rect">
            <a:avLst/>
          </a:prstGeom>
          <a:noFill/>
        </p:spPr>
        <p:txBody>
          <a:bodyPr wrap="square" rtlCol="0">
            <a:spAutoFit/>
          </a:bodyPr>
          <a:lstStyle/>
          <a:p>
            <a:pPr algn="ctr"/>
            <a:r>
              <a:rPr lang="pl-PL" sz="1200" dirty="0" smtClean="0"/>
              <a:t>Autor fotografii: Anna </a:t>
            </a:r>
            <a:r>
              <a:rPr lang="pl-PL" sz="1200" dirty="0" err="1" smtClean="0"/>
              <a:t>Kostuj</a:t>
            </a:r>
            <a:endParaRPr lang="pl-PL" sz="1200" dirty="0"/>
          </a:p>
        </p:txBody>
      </p:sp>
    </p:spTree>
    <p:extLst>
      <p:ext uri="{BB962C8B-B14F-4D97-AF65-F5344CB8AC3E}">
        <p14:creationId xmlns:p14="http://schemas.microsoft.com/office/powerpoint/2010/main" val="713616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IK_20191213_164120">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3155595" y="236107"/>
            <a:ext cx="5501296" cy="5501296"/>
          </a:xfrm>
        </p:spPr>
      </p:pic>
      <p:sp>
        <p:nvSpPr>
          <p:cNvPr id="2" name="pole tekstowe 1"/>
          <p:cNvSpPr txBox="1"/>
          <p:nvPr/>
        </p:nvSpPr>
        <p:spPr>
          <a:xfrm>
            <a:off x="3624516" y="6392254"/>
            <a:ext cx="4563454" cy="646331"/>
          </a:xfrm>
          <a:prstGeom prst="rect">
            <a:avLst/>
          </a:prstGeom>
          <a:noFill/>
        </p:spPr>
        <p:txBody>
          <a:bodyPr wrap="square" rtlCol="0">
            <a:spAutoFit/>
          </a:bodyPr>
          <a:lstStyle/>
          <a:p>
            <a:pPr algn="ctr"/>
            <a:r>
              <a:rPr lang="pl-PL" sz="1200" dirty="0"/>
              <a:t>Wizyta w Muzeum G.J. </a:t>
            </a:r>
            <a:r>
              <a:rPr lang="pl-PL" sz="1200" dirty="0" err="1"/>
              <a:t>Osiakowskich</a:t>
            </a:r>
            <a:r>
              <a:rPr lang="pl-PL" sz="1200" dirty="0"/>
              <a:t> w Kaliszu</a:t>
            </a:r>
          </a:p>
          <a:p>
            <a:pPr algn="ctr"/>
            <a:r>
              <a:rPr lang="pl-PL" sz="1200" dirty="0"/>
              <a:t>Autor </a:t>
            </a:r>
            <a:r>
              <a:rPr lang="pl-PL" sz="1200" dirty="0" smtClean="0"/>
              <a:t>filmu: </a:t>
            </a:r>
            <a:r>
              <a:rPr lang="pl-PL" sz="1200" dirty="0"/>
              <a:t>Anna </a:t>
            </a:r>
            <a:r>
              <a:rPr lang="pl-PL" sz="1200" dirty="0" err="1"/>
              <a:t>Kostuj</a:t>
            </a:r>
            <a:endParaRPr lang="pl-PL" sz="1200" dirty="0"/>
          </a:p>
          <a:p>
            <a:endParaRPr lang="pl-PL" sz="1200" dirty="0"/>
          </a:p>
        </p:txBody>
      </p:sp>
    </p:spTree>
    <p:extLst>
      <p:ext uri="{BB962C8B-B14F-4D97-AF65-F5344CB8AC3E}">
        <p14:creationId xmlns:p14="http://schemas.microsoft.com/office/powerpoint/2010/main" val="3511149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3355" y="600075"/>
            <a:ext cx="9665290" cy="5436725"/>
          </a:xfrm>
          <a:prstGeom prst="rect">
            <a:avLst/>
          </a:prstGeom>
          <a:ln>
            <a:noFill/>
          </a:ln>
          <a:effectLst>
            <a:softEdge rad="112500"/>
          </a:effectLst>
        </p:spPr>
      </p:pic>
      <p:sp>
        <p:nvSpPr>
          <p:cNvPr id="4" name="pole tekstowe 3"/>
          <p:cNvSpPr txBox="1"/>
          <p:nvPr/>
        </p:nvSpPr>
        <p:spPr>
          <a:xfrm>
            <a:off x="3626266" y="6217997"/>
            <a:ext cx="4939469" cy="646331"/>
          </a:xfrm>
          <a:prstGeom prst="rect">
            <a:avLst/>
          </a:prstGeom>
          <a:noFill/>
        </p:spPr>
        <p:txBody>
          <a:bodyPr wrap="square" rtlCol="0">
            <a:spAutoFit/>
          </a:bodyPr>
          <a:lstStyle/>
          <a:p>
            <a:pPr algn="ctr"/>
            <a:r>
              <a:rPr lang="pl-PL" dirty="0" smtClean="0"/>
              <a:t>Wizyta w Muzeum G.J. </a:t>
            </a:r>
            <a:r>
              <a:rPr lang="pl-PL" dirty="0" err="1" smtClean="0"/>
              <a:t>Osiakowskich</a:t>
            </a:r>
            <a:r>
              <a:rPr lang="pl-PL" dirty="0" smtClean="0"/>
              <a:t> w Kaliszu</a:t>
            </a:r>
          </a:p>
          <a:p>
            <a:pPr algn="ctr"/>
            <a:r>
              <a:rPr lang="pl-PL" dirty="0" smtClean="0"/>
              <a:t>Autor zdjęcia: Anna </a:t>
            </a:r>
            <a:r>
              <a:rPr lang="pl-PL" dirty="0" err="1" smtClean="0"/>
              <a:t>Kostuj</a:t>
            </a:r>
            <a:endParaRPr lang="pl-PL" dirty="0"/>
          </a:p>
        </p:txBody>
      </p:sp>
    </p:spTree>
    <p:extLst>
      <p:ext uri="{BB962C8B-B14F-4D97-AF65-F5344CB8AC3E}">
        <p14:creationId xmlns:p14="http://schemas.microsoft.com/office/powerpoint/2010/main" val="592018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699" y="153829"/>
            <a:ext cx="8790602" cy="5808116"/>
          </a:xfrm>
          <a:prstGeom prst="rect">
            <a:avLst/>
          </a:prstGeom>
        </p:spPr>
      </p:pic>
      <p:sp>
        <p:nvSpPr>
          <p:cNvPr id="3" name="pole tekstowe 2"/>
          <p:cNvSpPr txBox="1"/>
          <p:nvPr/>
        </p:nvSpPr>
        <p:spPr>
          <a:xfrm>
            <a:off x="4352658" y="6211669"/>
            <a:ext cx="3486684" cy="646331"/>
          </a:xfrm>
          <a:prstGeom prst="rect">
            <a:avLst/>
          </a:prstGeom>
          <a:noFill/>
        </p:spPr>
        <p:txBody>
          <a:bodyPr wrap="square" rtlCol="0">
            <a:spAutoFit/>
          </a:bodyPr>
          <a:lstStyle/>
          <a:p>
            <a:pPr algn="ctr"/>
            <a:r>
              <a:rPr lang="pl-PL" sz="1200" dirty="0" smtClean="0"/>
              <a:t>Informacji o Adamie Asnyku poszukiwaliśmy w wielu miejscach… </a:t>
            </a:r>
            <a:r>
              <a:rPr lang="pl-PL" sz="1200" dirty="0" smtClean="0">
                <a:sym typeface="Wingdings" panose="05000000000000000000" pitchFamily="2" charset="2"/>
              </a:rPr>
              <a:t></a:t>
            </a:r>
            <a:endParaRPr lang="pl-PL" sz="1200" dirty="0" smtClean="0"/>
          </a:p>
          <a:p>
            <a:pPr algn="ctr"/>
            <a:r>
              <a:rPr lang="pl-PL" sz="1200" dirty="0" smtClean="0"/>
              <a:t>Autor zdjęcia:  Anna </a:t>
            </a:r>
            <a:r>
              <a:rPr lang="pl-PL" sz="1200" dirty="0" err="1" smtClean="0"/>
              <a:t>Kostuj</a:t>
            </a:r>
            <a:endParaRPr lang="pl-PL" sz="1200" dirty="0"/>
          </a:p>
        </p:txBody>
      </p:sp>
    </p:spTree>
    <p:extLst>
      <p:ext uri="{BB962C8B-B14F-4D97-AF65-F5344CB8AC3E}">
        <p14:creationId xmlns:p14="http://schemas.microsoft.com/office/powerpoint/2010/main" val="39976482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Praca zdalna…</a:t>
            </a:r>
            <a:endParaRPr lang="pl-PL" b="1" dirty="0">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111" y="1545409"/>
            <a:ext cx="3710830" cy="4947773"/>
          </a:xfrm>
          <a:prstGeom prst="rect">
            <a:avLst/>
          </a:prstGeom>
          <a:ln>
            <a:noFill/>
          </a:ln>
          <a:effectLst>
            <a:softEdge rad="112500"/>
          </a:effectLst>
        </p:spPr>
      </p:pic>
      <p:sp>
        <p:nvSpPr>
          <p:cNvPr id="5" name="pole tekstowe 4"/>
          <p:cNvSpPr txBox="1"/>
          <p:nvPr/>
        </p:nvSpPr>
        <p:spPr>
          <a:xfrm>
            <a:off x="6252852" y="3024066"/>
            <a:ext cx="4597637" cy="1200329"/>
          </a:xfrm>
          <a:prstGeom prst="rect">
            <a:avLst/>
          </a:prstGeom>
          <a:noFill/>
        </p:spPr>
        <p:txBody>
          <a:bodyPr wrap="square" rtlCol="0">
            <a:spAutoFit/>
          </a:bodyPr>
          <a:lstStyle/>
          <a:p>
            <a:pPr algn="ctr"/>
            <a:r>
              <a:rPr lang="pl-PL" dirty="0" smtClean="0"/>
              <a:t>Weronika zawsze pracuje na 100% </a:t>
            </a:r>
            <a:r>
              <a:rPr lang="pl-PL" dirty="0" smtClean="0">
                <a:sym typeface="Wingdings" panose="05000000000000000000" pitchFamily="2" charset="2"/>
              </a:rPr>
              <a:t></a:t>
            </a:r>
          </a:p>
          <a:p>
            <a:pPr algn="ctr"/>
            <a:r>
              <a:rPr lang="pl-PL" dirty="0" smtClean="0">
                <a:sym typeface="Wingdings" panose="05000000000000000000" pitchFamily="2" charset="2"/>
              </a:rPr>
              <a:t>Tutaj przygotowuje artykuł dotyczący wierszy Adama Asnyka umieszczonych na przystankach autobusowych.</a:t>
            </a:r>
          </a:p>
        </p:txBody>
      </p:sp>
    </p:spTree>
    <p:extLst>
      <p:ext uri="{BB962C8B-B14F-4D97-AF65-F5344CB8AC3E}">
        <p14:creationId xmlns:p14="http://schemas.microsoft.com/office/powerpoint/2010/main" val="2318457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Praca zdalna…</a:t>
            </a:r>
            <a:endParaRPr lang="pl-PL" b="1" dirty="0">
              <a:effectLst>
                <a:outerShdw blurRad="38100" dist="38100" dir="2700000" algn="tl">
                  <a:srgbClr val="000000">
                    <a:alpha val="43137"/>
                  </a:srgbClr>
                </a:outerShdw>
              </a:effectLst>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330293" y="778210"/>
            <a:ext cx="3531415" cy="6278070"/>
          </a:xfrm>
          <a:prstGeom prst="rect">
            <a:avLst/>
          </a:prstGeom>
          <a:ln>
            <a:noFill/>
          </a:ln>
          <a:effectLst>
            <a:softEdge rad="112500"/>
          </a:effectLst>
        </p:spPr>
      </p:pic>
      <p:sp>
        <p:nvSpPr>
          <p:cNvPr id="4" name="pole tekstowe 3"/>
          <p:cNvSpPr txBox="1"/>
          <p:nvPr/>
        </p:nvSpPr>
        <p:spPr>
          <a:xfrm>
            <a:off x="2170632" y="6144426"/>
            <a:ext cx="8109959" cy="369332"/>
          </a:xfrm>
          <a:prstGeom prst="rect">
            <a:avLst/>
          </a:prstGeom>
          <a:noFill/>
        </p:spPr>
        <p:txBody>
          <a:bodyPr wrap="square" rtlCol="0" anchor="ctr">
            <a:spAutoFit/>
          </a:bodyPr>
          <a:lstStyle/>
          <a:p>
            <a:pPr algn="ctr"/>
            <a:r>
              <a:rPr lang="pl-PL" dirty="0" smtClean="0"/>
              <a:t>Emilia pracuje nad wywiadem. </a:t>
            </a:r>
            <a:r>
              <a:rPr lang="pl-PL" dirty="0" smtClean="0">
                <a:sym typeface="Wingdings" panose="05000000000000000000" pitchFamily="2" charset="2"/>
              </a:rPr>
              <a:t></a:t>
            </a:r>
            <a:endParaRPr lang="pl-PL" dirty="0"/>
          </a:p>
        </p:txBody>
      </p:sp>
    </p:spTree>
    <p:extLst>
      <p:ext uri="{BB962C8B-B14F-4D97-AF65-F5344CB8AC3E}">
        <p14:creationId xmlns:p14="http://schemas.microsoft.com/office/powerpoint/2010/main" val="3532987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069" y="1900978"/>
            <a:ext cx="4737100" cy="3552825"/>
          </a:xfrm>
          <a:prstGeom prst="rect">
            <a:avLst/>
          </a:prstGeom>
          <a:ln>
            <a:noFill/>
          </a:ln>
          <a:effectLst>
            <a:softEdge rad="112500"/>
          </a:effectLst>
        </p:spPr>
      </p:pic>
      <p:sp>
        <p:nvSpPr>
          <p:cNvPr id="3" name="pole tekstowe 2"/>
          <p:cNvSpPr txBox="1"/>
          <p:nvPr/>
        </p:nvSpPr>
        <p:spPr>
          <a:xfrm>
            <a:off x="1616334" y="5664094"/>
            <a:ext cx="2844571" cy="646331"/>
          </a:xfrm>
          <a:prstGeom prst="rect">
            <a:avLst/>
          </a:prstGeom>
          <a:noFill/>
        </p:spPr>
        <p:txBody>
          <a:bodyPr wrap="square" rtlCol="0">
            <a:spAutoFit/>
          </a:bodyPr>
          <a:lstStyle/>
          <a:p>
            <a:pPr algn="ctr"/>
            <a:r>
              <a:rPr lang="pl-PL" dirty="0" smtClean="0"/>
              <a:t>Marcin tworzy najpierw w brudnopisie. </a:t>
            </a:r>
            <a:r>
              <a:rPr lang="pl-PL" dirty="0" smtClean="0">
                <a:sym typeface="Wingdings" panose="05000000000000000000" pitchFamily="2" charset="2"/>
              </a:rPr>
              <a:t></a:t>
            </a:r>
            <a:endParaRPr lang="pl-PL" dirty="0"/>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702" y="1569532"/>
            <a:ext cx="3164612" cy="4215715"/>
          </a:xfrm>
          <a:prstGeom prst="rect">
            <a:avLst/>
          </a:prstGeom>
          <a:ln>
            <a:noFill/>
          </a:ln>
          <a:effectLst>
            <a:softEdge rad="112500"/>
          </a:effectLst>
        </p:spPr>
      </p:pic>
      <p:sp>
        <p:nvSpPr>
          <p:cNvPr id="9" name="pole tekstowe 8"/>
          <p:cNvSpPr txBox="1"/>
          <p:nvPr/>
        </p:nvSpPr>
        <p:spPr>
          <a:xfrm>
            <a:off x="8383424" y="5802594"/>
            <a:ext cx="2606468" cy="369332"/>
          </a:xfrm>
          <a:prstGeom prst="rect">
            <a:avLst/>
          </a:prstGeom>
          <a:noFill/>
        </p:spPr>
        <p:txBody>
          <a:bodyPr wrap="square" rtlCol="0">
            <a:spAutoFit/>
          </a:bodyPr>
          <a:lstStyle/>
          <a:p>
            <a:endParaRPr lang="pl-PL" dirty="0"/>
          </a:p>
        </p:txBody>
      </p:sp>
      <p:sp>
        <p:nvSpPr>
          <p:cNvPr id="6" name="pole tekstowe 5"/>
          <p:cNvSpPr txBox="1"/>
          <p:nvPr/>
        </p:nvSpPr>
        <p:spPr>
          <a:xfrm>
            <a:off x="7209225" y="5802594"/>
            <a:ext cx="2811567" cy="646331"/>
          </a:xfrm>
          <a:prstGeom prst="rect">
            <a:avLst/>
          </a:prstGeom>
          <a:noFill/>
        </p:spPr>
        <p:txBody>
          <a:bodyPr wrap="square" rtlCol="0">
            <a:spAutoFit/>
          </a:bodyPr>
          <a:lstStyle/>
          <a:p>
            <a:pPr algn="ctr"/>
            <a:r>
              <a:rPr lang="pl-PL" dirty="0" smtClean="0"/>
              <a:t>U Wiktora powstaje obszerny artykuł. </a:t>
            </a:r>
            <a:r>
              <a:rPr lang="pl-PL" dirty="0" smtClean="0">
                <a:sym typeface="Wingdings" panose="05000000000000000000" pitchFamily="2" charset="2"/>
              </a:rPr>
              <a:t></a:t>
            </a:r>
            <a:endParaRPr lang="pl-PL" dirty="0"/>
          </a:p>
        </p:txBody>
      </p:sp>
      <p:sp>
        <p:nvSpPr>
          <p:cNvPr id="10" name="Tytuł 9"/>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Praca zdalna…</a:t>
            </a:r>
            <a:endParaRPr lang="pl-P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640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Praca zdalna…</a:t>
            </a:r>
            <a:endParaRPr lang="pl-PL" b="1" dirty="0">
              <a:effectLst>
                <a:outerShdw blurRad="38100" dist="38100" dir="2700000" algn="tl">
                  <a:srgbClr val="000000">
                    <a:alpha val="43137"/>
                  </a:srgbClr>
                </a:outerShdw>
              </a:effectLst>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6050" y="1463187"/>
            <a:ext cx="5259901" cy="4598200"/>
          </a:xfrm>
          <a:prstGeom prst="rect">
            <a:avLst/>
          </a:prstGeom>
        </p:spPr>
      </p:pic>
      <p:sp>
        <p:nvSpPr>
          <p:cNvPr id="4" name="pole tekstowe 3"/>
          <p:cNvSpPr txBox="1"/>
          <p:nvPr/>
        </p:nvSpPr>
        <p:spPr>
          <a:xfrm>
            <a:off x="4332717" y="6264067"/>
            <a:ext cx="3332860" cy="369332"/>
          </a:xfrm>
          <a:prstGeom prst="rect">
            <a:avLst/>
          </a:prstGeom>
          <a:noFill/>
        </p:spPr>
        <p:txBody>
          <a:bodyPr wrap="square" rtlCol="0" anchor="ctr">
            <a:spAutoFit/>
          </a:bodyPr>
          <a:lstStyle/>
          <a:p>
            <a:pPr algn="ctr"/>
            <a:r>
              <a:rPr lang="pl-PL" dirty="0" smtClean="0"/>
              <a:t>I pani Ania przy pracy. </a:t>
            </a:r>
            <a:r>
              <a:rPr lang="pl-PL" dirty="0" smtClean="0">
                <a:sym typeface="Wingdings" panose="05000000000000000000" pitchFamily="2" charset="2"/>
              </a:rPr>
              <a:t></a:t>
            </a:r>
            <a:endParaRPr lang="pl-PL" dirty="0"/>
          </a:p>
        </p:txBody>
      </p:sp>
    </p:spTree>
    <p:extLst>
      <p:ext uri="{BB962C8B-B14F-4D97-AF65-F5344CB8AC3E}">
        <p14:creationId xmlns:p14="http://schemas.microsoft.com/office/powerpoint/2010/main" val="2302836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23658" y="2510119"/>
            <a:ext cx="10515600" cy="1325563"/>
          </a:xfrm>
        </p:spPr>
        <p:txBody>
          <a:bodyPr/>
          <a:lstStyle/>
          <a:p>
            <a:pPr algn="ctr"/>
            <a:r>
              <a:rPr lang="pl-PL" b="1" dirty="0" smtClean="0">
                <a:effectLst>
                  <a:outerShdw blurRad="38100" dist="38100" dir="2700000" algn="tl">
                    <a:srgbClr val="000000">
                      <a:alpha val="43137"/>
                    </a:srgbClr>
                  </a:outerShdw>
                </a:effectLst>
              </a:rPr>
              <a:t>Efekty naszej pracy… </a:t>
            </a:r>
            <a:r>
              <a:rPr lang="pl-PL" b="1" dirty="0" smtClean="0">
                <a:effectLst>
                  <a:outerShdw blurRad="38100" dist="38100" dir="2700000" algn="tl">
                    <a:srgbClr val="000000">
                      <a:alpha val="43137"/>
                    </a:srgbClr>
                  </a:outerShdw>
                </a:effectLst>
                <a:sym typeface="Wingdings" panose="05000000000000000000" pitchFamily="2" charset="2"/>
              </a:rPr>
              <a:t></a:t>
            </a:r>
            <a:endParaRPr lang="pl-P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5544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Jakie były cele naszego projektu?</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fontScale="85000" lnSpcReduction="20000"/>
          </a:bodyPr>
          <a:lstStyle/>
          <a:p>
            <a:pPr lvl="0"/>
            <a:r>
              <a:rPr lang="pl-PL" dirty="0"/>
              <a:t>Rozwijanie wiedzy o kulturze własnego regionu i jej związkach z kulturą narodową.</a:t>
            </a:r>
          </a:p>
          <a:p>
            <a:pPr lvl="0"/>
            <a:r>
              <a:rPr lang="pl-PL" dirty="0"/>
              <a:t>Nawiązywanie kontaktów ze środowiskiem lokalnym w celu wytworzenia więzi i zrozumienia różnorodnych przynależności człowieka.</a:t>
            </a:r>
          </a:p>
          <a:p>
            <a:pPr lvl="0"/>
            <a:r>
              <a:rPr lang="pl-PL" dirty="0"/>
              <a:t>Kształtowanie postawy szacunku dla polskiego dziedzictwa kulturowego.</a:t>
            </a:r>
          </a:p>
          <a:p>
            <a:pPr lvl="0"/>
            <a:r>
              <a:rPr lang="pl-PL" dirty="0"/>
              <a:t>Rozbudzenie poczucia przynależności do środowiska lokalnego i regionu.</a:t>
            </a:r>
          </a:p>
          <a:p>
            <a:pPr lvl="0"/>
            <a:r>
              <a:rPr lang="pl-PL" dirty="0"/>
              <a:t>Kształtowanie umiejętności pracy w zespole.</a:t>
            </a:r>
          </a:p>
          <a:p>
            <a:pPr lvl="0"/>
            <a:r>
              <a:rPr lang="pl-PL" dirty="0"/>
              <a:t>Przygotowanie do samodzielnego poszukiwania informacji na temat swojego regionu.</a:t>
            </a:r>
          </a:p>
          <a:p>
            <a:pPr lvl="0"/>
            <a:r>
              <a:rPr lang="pl-PL" dirty="0"/>
              <a:t>Doskonalenie umiejętności selekcji ważnych informacji.</a:t>
            </a:r>
          </a:p>
          <a:p>
            <a:pPr lvl="0"/>
            <a:r>
              <a:rPr lang="pl-PL" dirty="0"/>
              <a:t>Poszerzenie zainteresowań i wyobraźni ucznia.</a:t>
            </a:r>
          </a:p>
          <a:p>
            <a:pPr lvl="0"/>
            <a:r>
              <a:rPr lang="pl-PL" dirty="0"/>
              <a:t>Rozbudzenie postaw badawczych i innowacyjnych.</a:t>
            </a:r>
          </a:p>
          <a:p>
            <a:pPr marL="0" indent="0">
              <a:buNone/>
            </a:pPr>
            <a:endParaRPr lang="pl-PL" dirty="0"/>
          </a:p>
        </p:txBody>
      </p:sp>
    </p:spTree>
    <p:extLst>
      <p:ext uri="{BB962C8B-B14F-4D97-AF65-F5344CB8AC3E}">
        <p14:creationId xmlns:p14="http://schemas.microsoft.com/office/powerpoint/2010/main" val="3580649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Adam Asnyk (1838-1897)</a:t>
            </a:r>
            <a:br>
              <a:rPr lang="pl-PL" b="1" dirty="0">
                <a:effectLst>
                  <a:outerShdw blurRad="38100" dist="38100" dir="2700000" algn="tl">
                    <a:srgbClr val="000000">
                      <a:alpha val="43137"/>
                    </a:srgbClr>
                  </a:outerShdw>
                </a:effectLst>
              </a:rPr>
            </a:b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838200" y="1469877"/>
            <a:ext cx="10515600" cy="4707086"/>
          </a:xfrm>
        </p:spPr>
        <p:txBody>
          <a:bodyPr>
            <a:normAutofit fontScale="92500" lnSpcReduction="10000"/>
          </a:bodyPr>
          <a:lstStyle/>
          <a:p>
            <a:pPr marL="0" indent="0" algn="just">
              <a:buNone/>
            </a:pPr>
            <a:r>
              <a:rPr lang="pl-PL" dirty="0"/>
              <a:t>P</a:t>
            </a:r>
            <a:r>
              <a:rPr lang="pl-PL" dirty="0" smtClean="0"/>
              <a:t>olski </a:t>
            </a:r>
            <a:r>
              <a:rPr lang="pl-PL" dirty="0"/>
              <a:t>poeta urodzony w Kaliszu. Na świat przyszedł 11 września 1938 </a:t>
            </a:r>
            <a:r>
              <a:rPr lang="pl-PL" dirty="0" smtClean="0"/>
              <a:t>roku</a:t>
            </a:r>
            <a:br>
              <a:rPr lang="pl-PL" dirty="0" smtClean="0"/>
            </a:br>
            <a:r>
              <a:rPr lang="pl-PL" dirty="0" smtClean="0"/>
              <a:t>w </a:t>
            </a:r>
            <a:r>
              <a:rPr lang="pl-PL" dirty="0"/>
              <a:t>rodzinie powstańca </a:t>
            </a:r>
            <a:r>
              <a:rPr lang="pl-PL" dirty="0" smtClean="0"/>
              <a:t>- </a:t>
            </a:r>
            <a:r>
              <a:rPr lang="pl-PL" dirty="0"/>
              <a:t>Kazimierza Asnyka i Konstancji Zagórowskiej. </a:t>
            </a:r>
          </a:p>
          <a:p>
            <a:pPr marL="0" indent="0" algn="just">
              <a:buNone/>
            </a:pPr>
            <a:r>
              <a:rPr lang="pl-PL" dirty="0"/>
              <a:t>Pierwsze lata poety były ściśle związane z Kaliszem. To w Katedrze św. Mikołaja Biskupa został ochrzczony, a nauki pobierał w Wyższej Szkole Realnej (dziś I Liceum </a:t>
            </a:r>
            <a:r>
              <a:rPr lang="pl-PL" dirty="0" smtClean="0"/>
              <a:t>Ogólnokształcące im</a:t>
            </a:r>
            <a:r>
              <a:rPr lang="pl-PL" dirty="0"/>
              <a:t>. Adama Asnyka).</a:t>
            </a:r>
          </a:p>
          <a:p>
            <a:pPr marL="0" indent="0" algn="just">
              <a:buNone/>
            </a:pPr>
            <a:r>
              <a:rPr lang="pl-PL" dirty="0"/>
              <a:t>Kalisz, jako miasto bliskie poecie stało się także tematem jego poczynań poetyckich. W 1870 roku, w „Kaliszaninie” zostaje opublikowany utwór „Rodzinnemu miastu”, a w 1875 ukazuje się wiersz „Powrót do domu”. </a:t>
            </a:r>
          </a:p>
          <a:p>
            <a:pPr marL="0" indent="0" algn="just">
              <a:buNone/>
            </a:pPr>
            <a:r>
              <a:rPr lang="pl-PL" dirty="0"/>
              <a:t>W Muzeum Okręgowym Ziemi Kaliskiej można zobaczyć rękopis wiersza, który wyszedł spod pióra 11-letniego Asnyka. Utwór był dedykowany przyjacielowi rodziny, doktorowi Walentemu </a:t>
            </a:r>
            <a:r>
              <a:rPr lang="pl-PL" dirty="0" err="1"/>
              <a:t>Stańczukowskiemu</a:t>
            </a:r>
            <a:r>
              <a:rPr lang="pl-PL" dirty="0"/>
              <a:t>. W tym samym miejscu można podziwiać także oryginał wiersza „Rodzinnemu miastu”.</a:t>
            </a:r>
          </a:p>
          <a:p>
            <a:pPr marL="0" indent="0">
              <a:buNone/>
            </a:pPr>
            <a:endParaRPr lang="pl-PL" dirty="0"/>
          </a:p>
          <a:p>
            <a:endParaRPr lang="pl-PL" dirty="0"/>
          </a:p>
        </p:txBody>
      </p:sp>
    </p:spTree>
    <p:extLst>
      <p:ext uri="{BB962C8B-B14F-4D97-AF65-F5344CB8AC3E}">
        <p14:creationId xmlns:p14="http://schemas.microsoft.com/office/powerpoint/2010/main" val="39577971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Kalisz w poezji Adama Asnyka</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Autofit/>
          </a:bodyPr>
          <a:lstStyle/>
          <a:p>
            <a:pPr marL="0" indent="0" algn="just">
              <a:buNone/>
            </a:pPr>
            <a:r>
              <a:rPr lang="pl-PL" sz="2000" dirty="0"/>
              <a:t>Adam Asnyk napisał dla swojego rodzinnego miasta </a:t>
            </a:r>
            <a:r>
              <a:rPr lang="pl-PL" sz="2000" dirty="0" smtClean="0"/>
              <a:t>dwa </a:t>
            </a:r>
            <a:r>
              <a:rPr lang="pl-PL" sz="2000" dirty="0"/>
              <a:t>wiersze. Pierwszy z </a:t>
            </a:r>
            <a:r>
              <a:rPr lang="pl-PL" sz="2000" dirty="0" smtClean="0"/>
              <a:t>nich - „Rodzinnemu miastu” - napisał </a:t>
            </a:r>
            <a:r>
              <a:rPr lang="pl-PL" sz="2000" dirty="0"/>
              <a:t>na prośbę swojego </a:t>
            </a:r>
            <a:r>
              <a:rPr lang="pl-PL" sz="2000" dirty="0" smtClean="0"/>
              <a:t>przyjaciela.</a:t>
            </a:r>
          </a:p>
          <a:p>
            <a:pPr marL="0" indent="0" algn="just">
              <a:buNone/>
            </a:pPr>
            <a:r>
              <a:rPr lang="pl-PL" sz="2000" dirty="0" smtClean="0"/>
              <a:t>Na </a:t>
            </a:r>
            <a:r>
              <a:rPr lang="pl-PL" sz="2000" dirty="0"/>
              <a:t>początku poeta </a:t>
            </a:r>
            <a:r>
              <a:rPr lang="pl-PL" sz="2000" dirty="0" smtClean="0"/>
              <a:t>mówi o tym, iż ludzie </a:t>
            </a:r>
            <a:r>
              <a:rPr lang="pl-PL" sz="2000" dirty="0"/>
              <a:t>twierdzą, że przed odejściem wraca się do najlepszych chwil swojego </a:t>
            </a:r>
            <a:r>
              <a:rPr lang="pl-PL" sz="2000" dirty="0" smtClean="0"/>
              <a:t>życia. Asnyk powraca zatem do </a:t>
            </a:r>
            <a:r>
              <a:rPr lang="pl-PL" sz="2000" dirty="0"/>
              <a:t>lat dziecięcych. Mieszkał </a:t>
            </a:r>
            <a:r>
              <a:rPr lang="pl-PL" sz="2000" dirty="0" smtClean="0"/>
              <a:t>wtedy </a:t>
            </a:r>
            <a:r>
              <a:rPr lang="pl-PL" sz="2000" dirty="0"/>
              <a:t>w Kaliszu i w swoim wierszu wspomina najpierw gaje, łąki, pola i miedze, które </a:t>
            </a:r>
            <a:r>
              <a:rPr lang="pl-PL" sz="2000" dirty="0" smtClean="0"/>
              <a:t>następnie pozdrawia</a:t>
            </a:r>
            <a:r>
              <a:rPr lang="pl-PL" sz="2000" dirty="0"/>
              <a:t>. </a:t>
            </a:r>
            <a:endParaRPr lang="pl-PL" sz="2000" dirty="0" smtClean="0"/>
          </a:p>
          <a:p>
            <a:pPr marL="0" indent="0" algn="just">
              <a:buNone/>
            </a:pPr>
            <a:r>
              <a:rPr lang="pl-PL" sz="2000" dirty="0"/>
              <a:t>P</a:t>
            </a:r>
            <a:r>
              <a:rPr lang="pl-PL" sz="2000" dirty="0" smtClean="0"/>
              <a:t>otem </a:t>
            </a:r>
            <a:r>
              <a:rPr lang="pl-PL" sz="2000" dirty="0"/>
              <a:t>opisuje park z kasztanowymi alejami, otoczonymi rzeką Prosną. Następnie </a:t>
            </a:r>
            <a:r>
              <a:rPr lang="pl-PL" sz="2000" dirty="0" smtClean="0"/>
              <a:t>przedstawia </a:t>
            </a:r>
            <a:r>
              <a:rPr lang="pl-PL" sz="2000" dirty="0"/>
              <a:t>prawdopodobnie kaliski ratusz, którego dzwony na wieży budziły miasteczko do życia. Wspomina również o kościele, w którym wszyscy się do siebie zbliżali. Kalisz to miejsce, za którym Asnyk bardzo tęskni, w którym spędził najlepsze lata swojego życia wraz z rodziną, które dało mu wiele szczęścia i </a:t>
            </a:r>
            <a:r>
              <a:rPr lang="pl-PL" sz="2000" dirty="0" smtClean="0"/>
              <a:t>miłości.</a:t>
            </a:r>
          </a:p>
          <a:p>
            <a:pPr marL="0" indent="0" algn="just">
              <a:buNone/>
            </a:pPr>
            <a:r>
              <a:rPr lang="pl-PL" sz="2000" dirty="0" smtClean="0"/>
              <a:t>Na </a:t>
            </a:r>
            <a:r>
              <a:rPr lang="pl-PL" sz="2000" dirty="0"/>
              <a:t>koniec wiersza ze smutkiem poeta mówi o tym, że stary park, szkolne mury, a także okienko, w którym przesiadywała jego młodzieńcza miłość, nie pamiętają go. Miasto to określa jako poczciwy </a:t>
            </a:r>
            <a:r>
              <a:rPr lang="pl-PL" sz="2000" dirty="0" smtClean="0"/>
              <a:t>gród i prosi żeby nad jego rodzinnym miastem </a:t>
            </a:r>
            <a:r>
              <a:rPr lang="pl-PL" sz="2000" dirty="0"/>
              <a:t>zawsze czuwał Bóg. </a:t>
            </a:r>
          </a:p>
          <a:p>
            <a:pPr marL="0" indent="0">
              <a:buNone/>
            </a:pPr>
            <a:endParaRPr lang="pl-PL" sz="2000" dirty="0"/>
          </a:p>
        </p:txBody>
      </p:sp>
    </p:spTree>
    <p:extLst>
      <p:ext uri="{BB962C8B-B14F-4D97-AF65-F5344CB8AC3E}">
        <p14:creationId xmlns:p14="http://schemas.microsoft.com/office/powerpoint/2010/main" val="2341730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Kalisz w poezji Adama Asnyka</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a:bodyPr>
          <a:lstStyle/>
          <a:p>
            <a:pPr marL="0" indent="0" algn="just">
              <a:buNone/>
            </a:pPr>
            <a:r>
              <a:rPr lang="pl-PL" sz="2400" dirty="0"/>
              <a:t>Drugi wiersz to </a:t>
            </a:r>
            <a:r>
              <a:rPr lang="pl-PL" sz="2400" dirty="0" smtClean="0"/>
              <a:t>„Powrót </a:t>
            </a:r>
            <a:r>
              <a:rPr lang="pl-PL" sz="2400" dirty="0"/>
              <a:t>do domu", który opisuje smutnego wędrowca, odwiedzającego miejsca rodzinne. Poeta wspomina tam przeważnie krajobraz, czyli rzeczka, lasek brzozowy, mostek przy młynie, olszynę, pole, a za nim cmentarz, wokół którego były topole, brzozy i wierzby bijące. Pomimo wielu odwiedzonych miejsc, nic nie zatarło w jego pamięci krajobrazu Kalisza. </a:t>
            </a:r>
          </a:p>
          <a:p>
            <a:pPr marL="0" indent="0" algn="just">
              <a:buNone/>
            </a:pPr>
            <a:r>
              <a:rPr lang="pl-PL" sz="2400" dirty="0"/>
              <a:t>Asnyk wspomina jeszcze Kalisz w wierszach takich jak: "Sen grobów", "Szczęśliwa młodość", "Młodości sen" oraz "Za moich młodych lat". </a:t>
            </a:r>
          </a:p>
          <a:p>
            <a:pPr marL="0" indent="0">
              <a:buNone/>
            </a:pPr>
            <a:endParaRPr lang="pl-PL" sz="2400" dirty="0"/>
          </a:p>
        </p:txBody>
      </p:sp>
    </p:spTree>
    <p:extLst>
      <p:ext uri="{BB962C8B-B14F-4D97-AF65-F5344CB8AC3E}">
        <p14:creationId xmlns:p14="http://schemas.microsoft.com/office/powerpoint/2010/main" val="3445897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Maria Konopnicka (1842-1910)</a:t>
            </a:r>
            <a:br>
              <a:rPr lang="pl-PL" b="1" dirty="0">
                <a:effectLst>
                  <a:outerShdw blurRad="38100" dist="38100" dir="2700000" algn="tl">
                    <a:srgbClr val="000000">
                      <a:alpha val="43137"/>
                    </a:srgbClr>
                  </a:outerShdw>
                </a:effectLst>
              </a:rPr>
            </a:b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lnSpcReduction="10000"/>
          </a:bodyPr>
          <a:lstStyle/>
          <a:p>
            <a:pPr marL="0" indent="0" algn="just">
              <a:buNone/>
            </a:pPr>
            <a:r>
              <a:rPr lang="pl-PL" dirty="0" smtClean="0"/>
              <a:t>Polska </a:t>
            </a:r>
            <a:r>
              <a:rPr lang="pl-PL" dirty="0"/>
              <a:t>pisarka urodzona 23 maja 1842 roku w Suwałkach. Rodzice pisarki przeprowadzili się do Kalisza 1849 roku i zamieszkali w tzw. Pałacu Puchalskich.</a:t>
            </a:r>
          </a:p>
          <a:p>
            <a:pPr marL="0" indent="0" algn="just">
              <a:buNone/>
            </a:pPr>
            <a:r>
              <a:rPr lang="pl-PL" dirty="0"/>
              <a:t>Na rok 1870 przypadł literacki debiut Marii </a:t>
            </a:r>
            <a:r>
              <a:rPr lang="pl-PL" dirty="0" smtClean="0"/>
              <a:t>Konopnickiej.</a:t>
            </a:r>
            <a:br>
              <a:rPr lang="pl-PL" dirty="0" smtClean="0"/>
            </a:br>
            <a:r>
              <a:rPr lang="pl-PL" dirty="0" smtClean="0"/>
              <a:t>W </a:t>
            </a:r>
            <a:r>
              <a:rPr lang="pl-PL" dirty="0"/>
              <a:t>„Kaliszaninie” ukazał się „Zimowy poranek”. Miasto, w którym dorastała pojawiło się w trzech utworach: „Kaliszowi” (1888 i 1907) oraz „Memu miastu” (1897).</a:t>
            </a:r>
          </a:p>
          <a:p>
            <a:pPr marL="0" indent="0" algn="just">
              <a:buNone/>
            </a:pPr>
            <a:r>
              <a:rPr lang="pl-PL" dirty="0"/>
              <a:t>Z Kaliszem łączy się jeszcze jedno bardzo ważne wydarzenie w życiu pisarki. W 1862 w Kościele św. Mikołaja Biskupa wyszła za mąż za Jarosława Konopnickiego, którego nazwisko przyjęła i pod którym to nazwiskiem poznał i zapamiętał ją cały literacki świat.</a:t>
            </a:r>
          </a:p>
          <a:p>
            <a:endParaRPr lang="pl-PL" dirty="0"/>
          </a:p>
        </p:txBody>
      </p:sp>
    </p:spTree>
    <p:extLst>
      <p:ext uri="{BB962C8B-B14F-4D97-AF65-F5344CB8AC3E}">
        <p14:creationId xmlns:p14="http://schemas.microsoft.com/office/powerpoint/2010/main" val="1837598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Kalisz w twórczości Marii Konopnickiej</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a:bodyPr>
          <a:lstStyle/>
          <a:p>
            <a:pPr marL="0" indent="0" algn="just">
              <a:buNone/>
            </a:pPr>
            <a:r>
              <a:rPr lang="pl-PL" sz="2400" dirty="0"/>
              <a:t>Maria Konopnicka, jako dorosła osoba, w Kaliszu bywała często lecz tylko na krótko, co można wywnioskować z jej słów:</a:t>
            </a:r>
          </a:p>
          <a:p>
            <a:pPr marL="0" indent="0" algn="just">
              <a:buNone/>
            </a:pPr>
            <a:r>
              <a:rPr lang="pl-PL" sz="2400" dirty="0"/>
              <a:t> </a:t>
            </a:r>
          </a:p>
          <a:p>
            <a:pPr marL="0" indent="0" algn="just">
              <a:buNone/>
            </a:pPr>
            <a:r>
              <a:rPr lang="pl-PL" sz="2400" i="1" dirty="0"/>
              <a:t>„Jedna chwila zbliża nas</a:t>
            </a:r>
          </a:p>
          <a:p>
            <a:pPr marL="0" indent="0" algn="just">
              <a:buNone/>
            </a:pPr>
            <a:r>
              <a:rPr lang="pl-PL" sz="2400" i="1" dirty="0"/>
              <a:t>Ledwo dłoń wyciągnąć zdołam,</a:t>
            </a:r>
          </a:p>
          <a:p>
            <a:pPr marL="0" indent="0" algn="just">
              <a:buNone/>
            </a:pPr>
            <a:r>
              <a:rPr lang="pl-PL" sz="2400" i="1" dirty="0"/>
              <a:t>Ledwo: szczęść wam Bóg! - zawołam</a:t>
            </a:r>
          </a:p>
          <a:p>
            <a:pPr marL="0" indent="0" algn="just">
              <a:buNone/>
            </a:pPr>
            <a:r>
              <a:rPr lang="pl-PL" sz="2400" i="1" dirty="0"/>
              <a:t>Już mnie porwał wicher zły.”</a:t>
            </a:r>
          </a:p>
          <a:p>
            <a:pPr marL="0" indent="0" algn="just">
              <a:buNone/>
            </a:pPr>
            <a:r>
              <a:rPr lang="pl-PL" sz="2400" dirty="0"/>
              <a:t> </a:t>
            </a:r>
          </a:p>
          <a:p>
            <a:pPr marL="0" indent="0" algn="just">
              <a:buNone/>
            </a:pPr>
            <a:r>
              <a:rPr lang="pl-PL" sz="2400" dirty="0"/>
              <a:t>Ale czy bywała tam chętnie?</a:t>
            </a:r>
          </a:p>
          <a:p>
            <a:pPr marL="0" indent="0">
              <a:buNone/>
            </a:pPr>
            <a:endParaRPr lang="pl-PL" dirty="0"/>
          </a:p>
        </p:txBody>
      </p:sp>
    </p:spTree>
    <p:extLst>
      <p:ext uri="{BB962C8B-B14F-4D97-AF65-F5344CB8AC3E}">
        <p14:creationId xmlns:p14="http://schemas.microsoft.com/office/powerpoint/2010/main" val="1265545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28393"/>
            <a:ext cx="10515600" cy="1325563"/>
          </a:xfrm>
        </p:spPr>
        <p:txBody>
          <a:bodyPr/>
          <a:lstStyle/>
          <a:p>
            <a:pPr algn="ctr"/>
            <a:r>
              <a:rPr lang="pl-PL" b="1" dirty="0" smtClean="0">
                <a:effectLst>
                  <a:outerShdw blurRad="38100" dist="38100" dir="2700000" algn="tl">
                    <a:srgbClr val="000000">
                      <a:alpha val="43137"/>
                    </a:srgbClr>
                  </a:outerShdw>
                </a:effectLst>
              </a:rPr>
              <a:t>Kalisz w twórczości Marii Konopnickiej</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838200" y="1553955"/>
            <a:ext cx="10515600" cy="4983578"/>
          </a:xfrm>
        </p:spPr>
        <p:txBody>
          <a:bodyPr>
            <a:noAutofit/>
          </a:bodyPr>
          <a:lstStyle/>
          <a:p>
            <a:pPr marL="0" indent="0" algn="just">
              <a:buNone/>
            </a:pPr>
            <a:r>
              <a:rPr lang="pl-PL" sz="1400" dirty="0"/>
              <a:t>Jej mąż Jarosław miał tam złą opinię, co mogło zniechęcić ją do przyjazdów. Również, gdy pod koniec jej życia zaproszono poetkę do Kalisza na uroczystość ku jej czci odpowiedziała odmownie słowami</a:t>
            </a:r>
            <a:r>
              <a:rPr lang="pl-PL" sz="1400" dirty="0" smtClean="0"/>
              <a:t>:</a:t>
            </a:r>
            <a:endParaRPr lang="pl-PL" sz="1400" dirty="0"/>
          </a:p>
          <a:p>
            <a:pPr marL="0" indent="0" algn="just">
              <a:buNone/>
            </a:pPr>
            <a:r>
              <a:rPr lang="pl-PL" sz="1400" i="1" dirty="0"/>
              <a:t>„Za słabe mam serce na te wrażenia, jako mnie u was czekają i może prędzej zniosłabym je gdzie indziej, a nie w Kaliszu”</a:t>
            </a:r>
          </a:p>
          <a:p>
            <a:pPr marL="0" indent="0" algn="just">
              <a:buNone/>
            </a:pPr>
            <a:r>
              <a:rPr lang="pl-PL" sz="1400" dirty="0" smtClean="0"/>
              <a:t>Konopnicka </a:t>
            </a:r>
            <a:r>
              <a:rPr lang="pl-PL" sz="1400" dirty="0"/>
              <a:t>swojemu miastu poświęciła wiersze</a:t>
            </a:r>
          </a:p>
          <a:p>
            <a:pPr marL="0" indent="0" algn="just">
              <a:buNone/>
            </a:pPr>
            <a:r>
              <a:rPr lang="pl-PL" sz="1400" dirty="0" smtClean="0"/>
              <a:t>„Memu </a:t>
            </a:r>
            <a:r>
              <a:rPr lang="pl-PL" sz="1400" dirty="0"/>
              <a:t>miastu” z 1897r.</a:t>
            </a:r>
          </a:p>
          <a:p>
            <a:pPr marL="0" indent="0" algn="just">
              <a:buNone/>
            </a:pPr>
            <a:r>
              <a:rPr lang="pl-PL" sz="1400" dirty="0"/>
              <a:t> </a:t>
            </a:r>
            <a:r>
              <a:rPr lang="pl-PL" sz="1400" dirty="0" smtClean="0"/>
              <a:t>„</a:t>
            </a:r>
            <a:r>
              <a:rPr lang="pl-PL" sz="1400" dirty="0"/>
              <a:t>Kaliszowi” z 1888r.</a:t>
            </a:r>
          </a:p>
          <a:p>
            <a:pPr marL="0" indent="0" algn="just">
              <a:buNone/>
            </a:pPr>
            <a:r>
              <a:rPr lang="pl-PL" sz="1400" dirty="0"/>
              <a:t> </a:t>
            </a:r>
            <a:r>
              <a:rPr lang="pl-PL" sz="1400" dirty="0" smtClean="0"/>
              <a:t>„</a:t>
            </a:r>
            <a:r>
              <a:rPr lang="pl-PL" sz="1400" dirty="0"/>
              <a:t>Zgorzałemu miastu” z 1904r.</a:t>
            </a:r>
          </a:p>
          <a:p>
            <a:pPr marL="0" indent="0" algn="just">
              <a:buNone/>
            </a:pPr>
            <a:r>
              <a:rPr lang="pl-PL" sz="1400" dirty="0"/>
              <a:t> </a:t>
            </a:r>
            <a:r>
              <a:rPr lang="pl-PL" sz="1400" dirty="0" smtClean="0"/>
              <a:t>Obraz </a:t>
            </a:r>
            <a:r>
              <a:rPr lang="pl-PL" sz="1400" dirty="0"/>
              <a:t>Kalisza we wszystkich tych utworach nie jest idealny, sugeruje, że życie w nim jest ciężkie</a:t>
            </a:r>
            <a:r>
              <a:rPr lang="pl-PL" sz="1400" dirty="0" smtClean="0"/>
              <a:t>.</a:t>
            </a:r>
          </a:p>
          <a:p>
            <a:pPr marL="0" indent="0" algn="just">
              <a:buNone/>
            </a:pPr>
            <a:r>
              <a:rPr lang="pl-PL" sz="1400" i="1" dirty="0"/>
              <a:t>„Szumią fale starej Prosny,</a:t>
            </a:r>
          </a:p>
          <a:p>
            <a:pPr marL="0" indent="0" algn="just">
              <a:buNone/>
            </a:pPr>
            <a:r>
              <a:rPr lang="pl-PL" sz="1400" i="1" dirty="0"/>
              <a:t>Co rwie brzegi każdej wiosny.</a:t>
            </a:r>
          </a:p>
          <a:p>
            <a:pPr marL="0" indent="0" algn="just">
              <a:buNone/>
            </a:pPr>
            <a:r>
              <a:rPr lang="pl-PL" sz="1400" i="1" dirty="0"/>
              <a:t>W mrokach stoją stare mury,</a:t>
            </a:r>
          </a:p>
          <a:p>
            <a:pPr marL="0" indent="0" algn="just">
              <a:buNone/>
            </a:pPr>
            <a:r>
              <a:rPr lang="pl-PL" sz="1400" i="1" dirty="0"/>
              <a:t>Nad murami idą chmury,</a:t>
            </a:r>
          </a:p>
          <a:p>
            <a:pPr marL="0" indent="0" algn="just">
              <a:buNone/>
            </a:pPr>
            <a:r>
              <a:rPr lang="pl-PL" sz="1400" i="1" dirty="0"/>
              <a:t>Ziemia w ciężkim leży śnie</a:t>
            </a:r>
          </a:p>
          <a:p>
            <a:pPr marL="0" indent="0" algn="just">
              <a:buNone/>
            </a:pPr>
            <a:r>
              <a:rPr lang="pl-PL" sz="1400" i="1" dirty="0"/>
              <a:t>I nie budzi się.</a:t>
            </a:r>
          </a:p>
          <a:p>
            <a:pPr marL="0" indent="0" algn="just">
              <a:buNone/>
            </a:pPr>
            <a:r>
              <a:rPr lang="pl-PL" sz="1400" i="1" dirty="0"/>
              <a:t>Ulicami śmierć przechodzi</a:t>
            </a:r>
          </a:p>
          <a:p>
            <a:pPr marL="0" indent="0" algn="just">
              <a:buNone/>
            </a:pPr>
            <a:r>
              <a:rPr lang="pl-PL" sz="1400" i="1" dirty="0"/>
              <a:t> W ognistej powodzi”</a:t>
            </a:r>
          </a:p>
          <a:p>
            <a:pPr marL="0" indent="0" algn="just">
              <a:buNone/>
            </a:pPr>
            <a:endParaRPr lang="pl-PL" sz="1400" dirty="0"/>
          </a:p>
          <a:p>
            <a:pPr marL="0" indent="0" algn="just">
              <a:buNone/>
            </a:pPr>
            <a:endParaRPr lang="pl-PL" sz="1400" dirty="0"/>
          </a:p>
        </p:txBody>
      </p:sp>
    </p:spTree>
    <p:extLst>
      <p:ext uri="{BB962C8B-B14F-4D97-AF65-F5344CB8AC3E}">
        <p14:creationId xmlns:p14="http://schemas.microsoft.com/office/powerpoint/2010/main" val="1476150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49594" y="262576"/>
            <a:ext cx="10515600" cy="1325563"/>
          </a:xfrm>
        </p:spPr>
        <p:txBody>
          <a:bodyPr/>
          <a:lstStyle/>
          <a:p>
            <a:pPr algn="ctr"/>
            <a:r>
              <a:rPr lang="pl-PL" b="1" dirty="0" smtClean="0">
                <a:effectLst>
                  <a:outerShdw blurRad="38100" dist="38100" dir="2700000" algn="tl">
                    <a:srgbClr val="000000">
                      <a:alpha val="43137"/>
                    </a:srgbClr>
                  </a:outerShdw>
                </a:effectLst>
              </a:rPr>
              <a:t>Kalisz w twórczości Marii Konopnickiej</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849594" y="1588138"/>
            <a:ext cx="10515600" cy="4547741"/>
          </a:xfrm>
        </p:spPr>
        <p:txBody>
          <a:bodyPr>
            <a:noAutofit/>
          </a:bodyPr>
          <a:lstStyle/>
          <a:p>
            <a:pPr marL="0" indent="0" algn="just">
              <a:buNone/>
            </a:pPr>
            <a:r>
              <a:rPr lang="pl-PL" sz="1600" dirty="0"/>
              <a:t>Ale mimo wszystko to miasto to jej dom, a teraz także nasz dom, który </a:t>
            </a:r>
            <a:r>
              <a:rPr lang="pl-PL" sz="1600" dirty="0" smtClean="0"/>
              <a:t>trzeba cenić </a:t>
            </a:r>
            <a:r>
              <a:rPr lang="pl-PL" sz="1600" dirty="0"/>
              <a:t>za to co nam dał i jak nas wychował.</a:t>
            </a:r>
          </a:p>
          <a:p>
            <a:pPr marL="0" indent="0" algn="just">
              <a:buNone/>
            </a:pPr>
            <a:endParaRPr lang="pl-PL" sz="1600" dirty="0"/>
          </a:p>
          <a:p>
            <a:pPr marL="0" indent="0" algn="just">
              <a:buNone/>
            </a:pPr>
            <a:r>
              <a:rPr lang="pl-PL" sz="1600" i="1" dirty="0"/>
              <a:t>„Wychowałeś ty mnie grodzie,</a:t>
            </a:r>
          </a:p>
          <a:p>
            <a:pPr marL="0" indent="0" algn="just">
              <a:buNone/>
            </a:pPr>
            <a:r>
              <a:rPr lang="pl-PL" sz="1600" i="1" dirty="0"/>
              <a:t>Na twym chlebie, na twej wodzie.</a:t>
            </a:r>
          </a:p>
          <a:p>
            <a:pPr marL="0" indent="0" algn="just">
              <a:buNone/>
            </a:pPr>
            <a:r>
              <a:rPr lang="pl-PL" sz="1600" i="1" dirty="0"/>
              <a:t>Na tym chlebie z piołunami,</a:t>
            </a:r>
          </a:p>
          <a:p>
            <a:pPr marL="0" indent="0" algn="just">
              <a:buNone/>
            </a:pPr>
            <a:r>
              <a:rPr lang="pl-PL" sz="1600" i="1" dirty="0"/>
              <a:t>Na tej wodzie z mymi łzami.</a:t>
            </a:r>
          </a:p>
          <a:p>
            <a:pPr marL="0" indent="0" algn="just">
              <a:buNone/>
            </a:pPr>
            <a:r>
              <a:rPr lang="pl-PL" sz="1600" i="1" dirty="0"/>
              <a:t>Wychowałeś ty mnie twardo,</a:t>
            </a:r>
          </a:p>
          <a:p>
            <a:pPr marL="0" indent="0" algn="just">
              <a:buNone/>
            </a:pPr>
            <a:r>
              <a:rPr lang="pl-PL" sz="1600" i="1" dirty="0"/>
              <a:t>Z myślą smętną z duszą hardą”</a:t>
            </a:r>
          </a:p>
          <a:p>
            <a:pPr marL="0" indent="0" algn="just">
              <a:buNone/>
            </a:pPr>
            <a:endParaRPr lang="pl-PL" sz="1600" dirty="0"/>
          </a:p>
          <a:p>
            <a:pPr marL="0" indent="0" algn="just">
              <a:buNone/>
            </a:pPr>
            <a:r>
              <a:rPr lang="pl-PL" sz="1600" dirty="0" smtClean="0"/>
              <a:t>Te </a:t>
            </a:r>
            <a:r>
              <a:rPr lang="pl-PL" sz="1600" dirty="0"/>
              <a:t>słowa pełne bólu i cierpienia wywołują ciarki i wzruszenie, widać w nich szczerość. Konopnicka utożsamia się ze zgorzałym Kaliszem, co możemy zobaczyć po tym wersie: </a:t>
            </a:r>
            <a:r>
              <a:rPr lang="pl-PL" sz="1600" i="1" dirty="0"/>
              <a:t>„Ach daremnie, ach bez końca ja i ty czekamy słońca</a:t>
            </a:r>
            <a:r>
              <a:rPr lang="pl-PL" sz="1600" i="1" dirty="0" smtClean="0"/>
              <a:t>”.</a:t>
            </a:r>
            <a:endParaRPr lang="pl-PL" sz="1600" dirty="0"/>
          </a:p>
          <a:p>
            <a:pPr marL="0" indent="0" algn="just">
              <a:buNone/>
            </a:pPr>
            <a:r>
              <a:rPr lang="pl-PL" sz="1600" dirty="0"/>
              <a:t>Niechęć poetki do miasta, w którym się wychowała można wytłumaczyć tym, że miała złe warunki materialne, doświadczyła braku matki i oschłości ojca. To wszystko sprawiło, że Kalisz w jej oczach nie był taki piękny, jak np. ten, który widział go Asnyk.</a:t>
            </a:r>
          </a:p>
          <a:p>
            <a:pPr marL="0" indent="0" algn="just">
              <a:buNone/>
            </a:pPr>
            <a:endParaRPr lang="pl-PL" sz="1600" dirty="0" smtClean="0"/>
          </a:p>
          <a:p>
            <a:pPr marL="0" indent="0" algn="just">
              <a:buNone/>
            </a:pPr>
            <a:r>
              <a:rPr lang="pl-PL" sz="1600" dirty="0" smtClean="0"/>
              <a:t> </a:t>
            </a:r>
            <a:endParaRPr lang="pl-PL" sz="1600" dirty="0"/>
          </a:p>
          <a:p>
            <a:pPr marL="0" indent="0" algn="just">
              <a:buNone/>
            </a:pPr>
            <a:endParaRPr lang="pl-PL" sz="1600" dirty="0"/>
          </a:p>
        </p:txBody>
      </p:sp>
    </p:spTree>
    <p:extLst>
      <p:ext uri="{BB962C8B-B14F-4D97-AF65-F5344CB8AC3E}">
        <p14:creationId xmlns:p14="http://schemas.microsoft.com/office/powerpoint/2010/main" val="1429328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Montaż słowno-muzyczny z wykorzystaniem wierszy Marii Konopnickiej</a:t>
            </a:r>
            <a:endParaRPr lang="pl-PL" b="1" dirty="0">
              <a:effectLst>
                <a:outerShdw blurRad="38100" dist="38100" dir="2700000" algn="tl">
                  <a:srgbClr val="000000">
                    <a:alpha val="43137"/>
                  </a:srgbClr>
                </a:outerShdw>
              </a:effectLst>
            </a:endParaRPr>
          </a:p>
        </p:txBody>
      </p:sp>
      <p:sp>
        <p:nvSpPr>
          <p:cNvPr id="4" name="Symbol zastępczy zawartości 3"/>
          <p:cNvSpPr>
            <a:spLocks noGrp="1"/>
          </p:cNvSpPr>
          <p:nvPr>
            <p:ph idx="1"/>
          </p:nvPr>
        </p:nvSpPr>
        <p:spPr/>
        <p:txBody>
          <a:bodyPr>
            <a:normAutofit/>
          </a:bodyPr>
          <a:lstStyle/>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buNone/>
            </a:pPr>
            <a:endParaRPr lang="pl-PL" dirty="0" smtClean="0"/>
          </a:p>
          <a:p>
            <a:pPr marL="0" indent="0">
              <a:buNone/>
            </a:pPr>
            <a:endParaRPr lang="pl-PL" dirty="0"/>
          </a:p>
          <a:p>
            <a:pPr marL="0" indent="0" algn="ctr">
              <a:buNone/>
            </a:pPr>
            <a:r>
              <a:rPr lang="pl-PL" sz="1200" dirty="0" smtClean="0"/>
              <a:t>Zdjęcia z montażu słowno-muzycznego wykonali dla nas uczniowie IV klas: Patrycja </a:t>
            </a:r>
            <a:r>
              <a:rPr lang="pl-PL" sz="1200" dirty="0" err="1" smtClean="0"/>
              <a:t>Matłoka</a:t>
            </a:r>
            <a:r>
              <a:rPr lang="pl-PL" sz="1200" dirty="0" smtClean="0"/>
              <a:t> i Mateusz Maślak. Dziękujemy!</a:t>
            </a:r>
          </a:p>
        </p:txBody>
      </p:sp>
    </p:spTree>
    <p:extLst>
      <p:ext uri="{BB962C8B-B14F-4D97-AF65-F5344CB8AC3E}">
        <p14:creationId xmlns:p14="http://schemas.microsoft.com/office/powerpoint/2010/main" val="3769121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553" y="302547"/>
            <a:ext cx="8232894" cy="5488596"/>
          </a:xfrm>
          <a:prstGeom prst="rect">
            <a:avLst/>
          </a:prstGeom>
          <a:ln>
            <a:noFill/>
          </a:ln>
          <a:effectLst>
            <a:softEdge rad="112500"/>
          </a:effectLst>
        </p:spPr>
      </p:pic>
      <p:sp>
        <p:nvSpPr>
          <p:cNvPr id="2" name="pole tekstowe 1"/>
          <p:cNvSpPr txBox="1"/>
          <p:nvPr/>
        </p:nvSpPr>
        <p:spPr>
          <a:xfrm>
            <a:off x="3965250" y="5912566"/>
            <a:ext cx="4383992" cy="677108"/>
          </a:xfrm>
          <a:prstGeom prst="rect">
            <a:avLst/>
          </a:prstGeom>
          <a:noFill/>
        </p:spPr>
        <p:txBody>
          <a:bodyPr wrap="square" rtlCol="0">
            <a:spAutoFit/>
          </a:bodyPr>
          <a:lstStyle/>
          <a:p>
            <a:pPr algn="ctr"/>
            <a:r>
              <a:rPr lang="pl-PL" sz="1400" dirty="0" smtClean="0"/>
              <a:t>Przygotowanie do montażu słowno-muzycznego.</a:t>
            </a:r>
          </a:p>
          <a:p>
            <a:pPr algn="ctr"/>
            <a:r>
              <a:rPr lang="pl-PL" sz="1200" dirty="0" smtClean="0"/>
              <a:t>Autorką zdjęcia jest uczennica IV klasy naszej szkoły: Patrycja </a:t>
            </a:r>
            <a:r>
              <a:rPr lang="pl-PL" sz="1200" dirty="0" err="1" smtClean="0"/>
              <a:t>Matłoka</a:t>
            </a:r>
            <a:endParaRPr lang="pl-PL" sz="1200" dirty="0" smtClean="0"/>
          </a:p>
        </p:txBody>
      </p:sp>
    </p:spTree>
    <p:extLst>
      <p:ext uri="{BB962C8B-B14F-4D97-AF65-F5344CB8AC3E}">
        <p14:creationId xmlns:p14="http://schemas.microsoft.com/office/powerpoint/2010/main" val="22143302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43" y="208214"/>
            <a:ext cx="6097424" cy="4374902"/>
          </a:xfrm>
          <a:prstGeom prst="rect">
            <a:avLst/>
          </a:prstGeom>
          <a:ln>
            <a:noFill/>
          </a:ln>
          <a:effectLst>
            <a:softEdge rad="112500"/>
          </a:effectLst>
        </p:spPr>
      </p:pic>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191" y="2769594"/>
            <a:ext cx="7981950" cy="3933825"/>
          </a:xfrm>
          <a:prstGeom prst="rect">
            <a:avLst/>
          </a:prstGeom>
          <a:ln>
            <a:noFill/>
          </a:ln>
          <a:effectLst>
            <a:softEdge rad="112500"/>
          </a:effectLst>
        </p:spPr>
      </p:pic>
      <p:sp>
        <p:nvSpPr>
          <p:cNvPr id="4" name="pole tekstowe 3"/>
          <p:cNvSpPr txBox="1"/>
          <p:nvPr/>
        </p:nvSpPr>
        <p:spPr>
          <a:xfrm>
            <a:off x="6913548" y="384561"/>
            <a:ext cx="4725824" cy="2031325"/>
          </a:xfrm>
          <a:prstGeom prst="rect">
            <a:avLst/>
          </a:prstGeom>
          <a:noFill/>
        </p:spPr>
        <p:txBody>
          <a:bodyPr wrap="square" rtlCol="0">
            <a:spAutoFit/>
          </a:bodyPr>
          <a:lstStyle/>
          <a:p>
            <a:pPr algn="ctr"/>
            <a:r>
              <a:rPr lang="pl-PL" dirty="0" smtClean="0"/>
              <a:t>W inscenizacji chcieliśmy pokazać, jak ważną rolę w kształtowaniu postaw patriotycznych odegrała Maria Konopnicka.</a:t>
            </a:r>
          </a:p>
          <a:p>
            <a:pPr algn="ctr"/>
            <a:endParaRPr lang="pl-PL" dirty="0"/>
          </a:p>
          <a:p>
            <a:pPr algn="ctr"/>
            <a:r>
              <a:rPr lang="pl-PL" dirty="0" smtClean="0"/>
              <a:t>Wykonaliśmy montaż słowno-muzyczny, w którym upamiętniliśmy dzieci wrzesińskie, ich walkę o ojczystą mowę.</a:t>
            </a:r>
          </a:p>
        </p:txBody>
      </p:sp>
      <p:sp>
        <p:nvSpPr>
          <p:cNvPr id="5" name="pole tekstowe 4"/>
          <p:cNvSpPr txBox="1"/>
          <p:nvPr/>
        </p:nvSpPr>
        <p:spPr>
          <a:xfrm>
            <a:off x="649480" y="4879649"/>
            <a:ext cx="3102124" cy="461665"/>
          </a:xfrm>
          <a:prstGeom prst="rect">
            <a:avLst/>
          </a:prstGeom>
          <a:noFill/>
        </p:spPr>
        <p:txBody>
          <a:bodyPr wrap="square" rtlCol="0">
            <a:spAutoFit/>
          </a:bodyPr>
          <a:lstStyle/>
          <a:p>
            <a:pPr algn="ctr"/>
            <a:r>
              <a:rPr lang="pl-PL" sz="1200" dirty="0" smtClean="0"/>
              <a:t>Autorem zdjęć jest uczeń IV klasy naszej szkoły: Mateusz Maślak</a:t>
            </a:r>
            <a:endParaRPr lang="pl-PL" sz="1200" dirty="0"/>
          </a:p>
        </p:txBody>
      </p:sp>
    </p:spTree>
    <p:extLst>
      <p:ext uri="{BB962C8B-B14F-4D97-AF65-F5344CB8AC3E}">
        <p14:creationId xmlns:p14="http://schemas.microsoft.com/office/powerpoint/2010/main" val="3778106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Co zrobiliśmy, aby pozyskać informacje, które wykorzystaliśmy do realizacji projektu?</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lstStyle/>
          <a:p>
            <a:r>
              <a:rPr lang="pl-PL" dirty="0"/>
              <a:t>p</a:t>
            </a:r>
            <a:r>
              <a:rPr lang="pl-PL" dirty="0" smtClean="0"/>
              <a:t>raca w bibliotece szkolnej</a:t>
            </a:r>
          </a:p>
          <a:p>
            <a:r>
              <a:rPr lang="pl-PL" dirty="0"/>
              <a:t>p</a:t>
            </a:r>
            <a:r>
              <a:rPr lang="pl-PL" dirty="0" smtClean="0"/>
              <a:t>raca w środowisku cyfrowym</a:t>
            </a:r>
          </a:p>
          <a:p>
            <a:r>
              <a:rPr lang="pl-PL" dirty="0"/>
              <a:t>s</a:t>
            </a:r>
            <a:r>
              <a:rPr lang="pl-PL" dirty="0" smtClean="0"/>
              <a:t>potkanie z panem Hubertem </a:t>
            </a:r>
            <a:r>
              <a:rPr lang="pl-PL" dirty="0" err="1" smtClean="0"/>
              <a:t>Mościpanem</a:t>
            </a:r>
            <a:r>
              <a:rPr lang="pl-PL" dirty="0" smtClean="0"/>
              <a:t>, dziennikarzem Ziemi Kaliskiej, Głosu Wielkopolskiego oraz portalu kalisz.naszemiasto.pl</a:t>
            </a:r>
          </a:p>
          <a:p>
            <a:r>
              <a:rPr lang="pl-PL" dirty="0"/>
              <a:t>m</a:t>
            </a:r>
            <a:r>
              <a:rPr lang="pl-PL" dirty="0" smtClean="0"/>
              <a:t>apy myśli i osi czasu</a:t>
            </a:r>
          </a:p>
          <a:p>
            <a:r>
              <a:rPr lang="pl-PL" dirty="0"/>
              <a:t>w</a:t>
            </a:r>
            <a:r>
              <a:rPr lang="pl-PL" dirty="0" smtClean="0"/>
              <a:t>izyta w Muzeum im. G. J. </a:t>
            </a:r>
            <a:r>
              <a:rPr lang="pl-PL" dirty="0" err="1" smtClean="0"/>
              <a:t>Osiakowskich</a:t>
            </a:r>
            <a:r>
              <a:rPr lang="pl-PL" dirty="0" smtClean="0"/>
              <a:t> w Kaliszu</a:t>
            </a:r>
          </a:p>
        </p:txBody>
      </p:sp>
    </p:spTree>
    <p:extLst>
      <p:ext uri="{BB962C8B-B14F-4D97-AF65-F5344CB8AC3E}">
        <p14:creationId xmlns:p14="http://schemas.microsoft.com/office/powerpoint/2010/main" val="438595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99" y="239817"/>
            <a:ext cx="4955191" cy="4537283"/>
          </a:xfrm>
          <a:prstGeom prst="rect">
            <a:avLst/>
          </a:prstGeom>
          <a:ln>
            <a:noFill/>
          </a:ln>
          <a:effectLst>
            <a:softEdge rad="112500"/>
          </a:effectLst>
        </p:spPr>
      </p:pic>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620" y="2008796"/>
            <a:ext cx="5464178" cy="4614195"/>
          </a:xfrm>
          <a:prstGeom prst="rect">
            <a:avLst/>
          </a:prstGeom>
          <a:ln>
            <a:noFill/>
          </a:ln>
          <a:effectLst>
            <a:softEdge rad="112500"/>
          </a:effectLst>
        </p:spPr>
      </p:pic>
      <p:sp>
        <p:nvSpPr>
          <p:cNvPr id="5" name="Prostokąt 4"/>
          <p:cNvSpPr/>
          <p:nvPr/>
        </p:nvSpPr>
        <p:spPr>
          <a:xfrm>
            <a:off x="7262824" y="1362465"/>
            <a:ext cx="3291233" cy="646331"/>
          </a:xfrm>
          <a:prstGeom prst="rect">
            <a:avLst/>
          </a:prstGeom>
        </p:spPr>
        <p:txBody>
          <a:bodyPr wrap="square">
            <a:spAutoFit/>
          </a:bodyPr>
          <a:lstStyle/>
          <a:p>
            <a:pPr algn="ctr"/>
            <a:r>
              <a:rPr lang="pl-PL" dirty="0" smtClean="0"/>
              <a:t>Recytacja wierszy Marii Konopnickiej</a:t>
            </a:r>
            <a:endParaRPr lang="pl-PL" dirty="0"/>
          </a:p>
        </p:txBody>
      </p:sp>
      <p:sp>
        <p:nvSpPr>
          <p:cNvPr id="4" name="pole tekstowe 3"/>
          <p:cNvSpPr txBox="1"/>
          <p:nvPr/>
        </p:nvSpPr>
        <p:spPr>
          <a:xfrm>
            <a:off x="1580971" y="4777100"/>
            <a:ext cx="2726109" cy="646331"/>
          </a:xfrm>
          <a:prstGeom prst="rect">
            <a:avLst/>
          </a:prstGeom>
          <a:noFill/>
        </p:spPr>
        <p:txBody>
          <a:bodyPr wrap="square" rtlCol="0">
            <a:spAutoFit/>
          </a:bodyPr>
          <a:lstStyle/>
          <a:p>
            <a:pPr algn="ctr"/>
            <a:r>
              <a:rPr lang="pl-PL" sz="1200" dirty="0"/>
              <a:t>Autorem zdjęć jest uczeń IV klasy naszej szkoły: Mateusz Maślak</a:t>
            </a:r>
          </a:p>
          <a:p>
            <a:pPr algn="ctr"/>
            <a:endParaRPr lang="pl-PL" sz="1200" dirty="0"/>
          </a:p>
        </p:txBody>
      </p:sp>
    </p:spTree>
    <p:extLst>
      <p:ext uri="{BB962C8B-B14F-4D97-AF65-F5344CB8AC3E}">
        <p14:creationId xmlns:p14="http://schemas.microsoft.com/office/powerpoint/2010/main" val="30345216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741" y="460401"/>
            <a:ext cx="7334518" cy="5788813"/>
          </a:xfrm>
          <a:prstGeom prst="rect">
            <a:avLst/>
          </a:prstGeom>
          <a:ln>
            <a:noFill/>
          </a:ln>
          <a:effectLst>
            <a:softEdge rad="112500"/>
          </a:effectLst>
        </p:spPr>
      </p:pic>
      <p:sp>
        <p:nvSpPr>
          <p:cNvPr id="3" name="pole tekstowe 2"/>
          <p:cNvSpPr txBox="1"/>
          <p:nvPr/>
        </p:nvSpPr>
        <p:spPr>
          <a:xfrm>
            <a:off x="4657457" y="6249214"/>
            <a:ext cx="3452501" cy="646331"/>
          </a:xfrm>
          <a:prstGeom prst="rect">
            <a:avLst/>
          </a:prstGeom>
          <a:noFill/>
        </p:spPr>
        <p:txBody>
          <a:bodyPr wrap="square" rtlCol="0">
            <a:spAutoFit/>
          </a:bodyPr>
          <a:lstStyle/>
          <a:p>
            <a:pPr algn="ctr"/>
            <a:r>
              <a:rPr lang="pl-PL" dirty="0" smtClean="0"/>
              <a:t>Wspólne śpiewanie „Roty”</a:t>
            </a:r>
          </a:p>
          <a:p>
            <a:pPr algn="ctr"/>
            <a:r>
              <a:rPr lang="pl-PL" dirty="0" smtClean="0"/>
              <a:t>Autor zdęcia: Mateusz Maślak</a:t>
            </a:r>
            <a:endParaRPr lang="pl-PL" dirty="0"/>
          </a:p>
        </p:txBody>
      </p:sp>
    </p:spTree>
    <p:extLst>
      <p:ext uri="{BB962C8B-B14F-4D97-AF65-F5344CB8AC3E}">
        <p14:creationId xmlns:p14="http://schemas.microsoft.com/office/powerpoint/2010/main" val="41670710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Maria Dąbrowska (1889-1965)</a:t>
            </a:r>
            <a:br>
              <a:rPr lang="pl-PL" b="1" dirty="0">
                <a:effectLst>
                  <a:outerShdw blurRad="38100" dist="38100" dir="2700000" algn="tl">
                    <a:srgbClr val="000000">
                      <a:alpha val="43137"/>
                    </a:srgbClr>
                  </a:outerShdw>
                </a:effectLst>
              </a:rPr>
            </a:b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fontScale="92500" lnSpcReduction="10000"/>
          </a:bodyPr>
          <a:lstStyle/>
          <a:p>
            <a:pPr marL="0" indent="0" algn="just">
              <a:buNone/>
            </a:pPr>
            <a:r>
              <a:rPr lang="pl-PL" dirty="0" smtClean="0"/>
              <a:t>Polska </a:t>
            </a:r>
            <a:r>
              <a:rPr lang="pl-PL" dirty="0"/>
              <a:t>pisarka urodzona 6 października 1889 roku w małej miejscowości Russów obok Kalisza. Miasto niewątpliwie wpłynęło na postać pisarki, gdyż to właśnie tam, w Pensji Heleny </a:t>
            </a:r>
            <a:r>
              <a:rPr lang="pl-PL" dirty="0" err="1"/>
              <a:t>Semadeniowej</a:t>
            </a:r>
            <a:r>
              <a:rPr lang="pl-PL" dirty="0"/>
              <a:t> pobierała pierwsze </a:t>
            </a:r>
            <a:r>
              <a:rPr lang="pl-PL" dirty="0" smtClean="0"/>
              <a:t>nauki.</a:t>
            </a:r>
          </a:p>
          <a:p>
            <a:pPr marL="0" indent="0" algn="just">
              <a:buNone/>
            </a:pPr>
            <a:r>
              <a:rPr lang="pl-PL" dirty="0" smtClean="0"/>
              <a:t>W </a:t>
            </a:r>
            <a:r>
              <a:rPr lang="pl-PL" dirty="0"/>
              <a:t>charakterze nauczycielki powróciła w 1910 roku i podjęła pracę w Pensji Wandy Motylewskiej oraz zadebiutowała na łamach „Gazety Kaliskiej”.</a:t>
            </a:r>
          </a:p>
          <a:p>
            <a:pPr marL="0" indent="0" algn="just">
              <a:buNone/>
            </a:pPr>
            <a:r>
              <a:rPr lang="pl-PL" dirty="0"/>
              <a:t>Rodzinne strony niewątpliwie wpłynęły na twórczość Marii Dąbrowskiej, co widać w największym i najwybitniejszym dziele pisarki, w powieści „</a:t>
            </a:r>
            <a:r>
              <a:rPr lang="pl-PL" dirty="0" smtClean="0"/>
              <a:t>Noce</a:t>
            </a:r>
            <a:br>
              <a:rPr lang="pl-PL" dirty="0" smtClean="0"/>
            </a:br>
            <a:r>
              <a:rPr lang="pl-PL" dirty="0" smtClean="0"/>
              <a:t>i </a:t>
            </a:r>
            <a:r>
              <a:rPr lang="pl-PL" dirty="0"/>
              <a:t>dnie”. To właśnie w Kaliszu, w książce nazwanym </a:t>
            </a:r>
            <a:r>
              <a:rPr lang="pl-PL" dirty="0" err="1" smtClean="0"/>
              <a:t>Kalincem</a:t>
            </a:r>
            <a:r>
              <a:rPr lang="pl-PL" dirty="0" smtClean="0"/>
              <a:t> </a:t>
            </a:r>
            <a:r>
              <a:rPr lang="pl-PL" dirty="0"/>
              <a:t>pisarka osadziła fabułę.</a:t>
            </a:r>
          </a:p>
          <a:p>
            <a:pPr marL="0" indent="0" algn="just">
              <a:buNone/>
            </a:pPr>
            <a:r>
              <a:rPr lang="pl-PL" dirty="0"/>
              <a:t>W 1948 roku Maria Dąbrowska ponownie przybyła do Kalisza na </a:t>
            </a:r>
            <a:r>
              <a:rPr lang="pl-PL" dirty="0" smtClean="0"/>
              <a:t>odczyt,</a:t>
            </a:r>
            <a:br>
              <a:rPr lang="pl-PL" dirty="0" smtClean="0"/>
            </a:br>
            <a:r>
              <a:rPr lang="pl-PL" dirty="0" smtClean="0"/>
              <a:t>a </a:t>
            </a:r>
            <a:r>
              <a:rPr lang="pl-PL" dirty="0"/>
              <a:t>w 1957 roku utwory Dąbrowskiej ukazały się w „Ziemi Kaliskiej”. Trzy lata później pisarka </a:t>
            </a:r>
            <a:r>
              <a:rPr lang="pl-PL" dirty="0" smtClean="0"/>
              <a:t>otrzymała </a:t>
            </a:r>
            <a:r>
              <a:rPr lang="pl-PL" dirty="0"/>
              <a:t>honorowe obywatelstwo miasta Kalisza.</a:t>
            </a:r>
          </a:p>
          <a:p>
            <a:pPr marL="0" indent="0" algn="just">
              <a:buNone/>
            </a:pPr>
            <a:endParaRPr lang="pl-PL" dirty="0"/>
          </a:p>
        </p:txBody>
      </p:sp>
    </p:spTree>
    <p:extLst>
      <p:ext uri="{BB962C8B-B14F-4D97-AF65-F5344CB8AC3E}">
        <p14:creationId xmlns:p14="http://schemas.microsoft.com/office/powerpoint/2010/main" val="1419596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Kalisz w twórczości Marii Dąbrowskiej</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fontScale="92500" lnSpcReduction="10000"/>
          </a:bodyPr>
          <a:lstStyle/>
          <a:p>
            <a:pPr marL="0" indent="0" algn="just">
              <a:buNone/>
            </a:pPr>
            <a:r>
              <a:rPr lang="pl-PL" dirty="0" smtClean="0"/>
              <a:t>Maria Dąbrowska w swoich utworach często przywoływała bliski jej sercu Russów, czy Kalisz.</a:t>
            </a:r>
          </a:p>
          <a:p>
            <a:pPr marL="0" indent="0" algn="just">
              <a:buNone/>
            </a:pPr>
            <a:r>
              <a:rPr lang="pl-PL" dirty="0" smtClean="0"/>
              <a:t>Nawiązania do tych miejsc można znaleźć w powieści „Noce i dnie” a także w „Uśmiechu dzieciństwa” i „Ludziach stamtąd”. Nie inaczej wygląda to w bardziej osobistych „Dziennikach”.</a:t>
            </a:r>
          </a:p>
          <a:p>
            <a:pPr marL="0" indent="0" algn="just">
              <a:buNone/>
            </a:pPr>
            <a:r>
              <a:rPr lang="pl-PL" dirty="0" smtClean="0"/>
              <a:t>Sama siebie nazywała „dzieckiem ziemi kaliskiej” i przyznawała, że to właśnie te miejsca miały ogromny wpływ na jej twórczość. Relacje i kontakty z miastem utrzymywała prawie przez całe życie.</a:t>
            </a:r>
          </a:p>
          <a:p>
            <a:pPr marL="0" indent="0" algn="just">
              <a:buNone/>
            </a:pPr>
            <a:r>
              <a:rPr lang="pl-PL" dirty="0" smtClean="0"/>
              <a:t>W 1960 roku pisarka otrzymała tytuł honorowego obywatela miasta Kalisza. </a:t>
            </a:r>
          </a:p>
          <a:p>
            <a:pPr marL="0" indent="0" algn="just">
              <a:buNone/>
            </a:pPr>
            <a:r>
              <a:rPr lang="pl-PL" dirty="0" smtClean="0"/>
              <a:t>A dzielnica </a:t>
            </a:r>
            <a:r>
              <a:rPr lang="pl-PL" dirty="0" err="1" smtClean="0"/>
              <a:t>Kaliniec</a:t>
            </a:r>
            <a:r>
              <a:rPr lang="pl-PL" dirty="0" smtClean="0"/>
              <a:t>, czy ulica Bogumiła i Barbary zawdzięczają swoje nazwy właśnie Marii Dąbrowskiej.</a:t>
            </a:r>
          </a:p>
          <a:p>
            <a:pPr marL="0" indent="0" algn="just">
              <a:buNone/>
            </a:pPr>
            <a:endParaRPr lang="pl-PL" dirty="0" smtClean="0"/>
          </a:p>
        </p:txBody>
      </p:sp>
    </p:spTree>
    <p:extLst>
      <p:ext uri="{BB962C8B-B14F-4D97-AF65-F5344CB8AC3E}">
        <p14:creationId xmlns:p14="http://schemas.microsoft.com/office/powerpoint/2010/main" val="938230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Kalisz w twórczości Marii Dąbrowskiej</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a:bodyPr>
          <a:lstStyle/>
          <a:p>
            <a:pPr marL="0" indent="0" algn="just">
              <a:buNone/>
            </a:pPr>
            <a:r>
              <a:rPr lang="pl-PL" dirty="0" smtClean="0"/>
              <a:t>W utworze „Noce i dnie” Maria Dąbrowska opisuje Kalisz z dużą dokładnością. Mieszkańcy miasta potrafią bezbłędnie rozpoznać wymienione w powieści miejsca.</a:t>
            </a:r>
          </a:p>
          <a:p>
            <a:pPr marL="0" indent="0" algn="just">
              <a:buNone/>
            </a:pPr>
            <a:r>
              <a:rPr lang="pl-PL" dirty="0" smtClean="0"/>
              <a:t>Dzięki temu pisarka zbudowała dla Kalisza najcenniejszy i najtrwalszy z pomników. Upamiętniła i uwieczniła go na kartach swojej książki i przekazała następnym pokoleniom.</a:t>
            </a:r>
          </a:p>
          <a:p>
            <a:pPr marL="0" indent="0" algn="just">
              <a:buNone/>
            </a:pPr>
            <a:r>
              <a:rPr lang="pl-PL" dirty="0" smtClean="0"/>
              <a:t>Maria Dąbrowska upamiętniła nie tylko miejsca na mapie i budynki. Ukazała życie społeczne, mieszkańców miasta, panujące nastroje, ich myśli, radości i bolączki.</a:t>
            </a:r>
          </a:p>
        </p:txBody>
      </p:sp>
    </p:spTree>
    <p:extLst>
      <p:ext uri="{BB962C8B-B14F-4D97-AF65-F5344CB8AC3E}">
        <p14:creationId xmlns:p14="http://schemas.microsoft.com/office/powerpoint/2010/main" val="2837866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Dworek w </a:t>
            </a:r>
            <a:r>
              <a:rPr lang="pl-PL" b="1" dirty="0" smtClean="0">
                <a:effectLst>
                  <a:outerShdw blurRad="38100" dist="38100" dir="2700000" algn="tl">
                    <a:srgbClr val="000000">
                      <a:alpha val="43137"/>
                    </a:srgbClr>
                  </a:outerShdw>
                </a:effectLst>
              </a:rPr>
              <a:t>Russowie</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fontScale="92500" lnSpcReduction="20000"/>
          </a:bodyPr>
          <a:lstStyle/>
          <a:p>
            <a:pPr marL="0" indent="0" algn="just">
              <a:buNone/>
            </a:pPr>
            <a:r>
              <a:rPr lang="pl-PL" dirty="0" smtClean="0"/>
              <a:t>Z </a:t>
            </a:r>
            <a:r>
              <a:rPr lang="pl-PL" dirty="0"/>
              <a:t>dworkiem w Russowie łączy się dzieciństwo i młodość Marii Dąbrowskiej. Miejsce to było pisarce bardzo bliskie, gdyż Russów pojawia się w jej twórczości kilkukrotnie.</a:t>
            </a:r>
          </a:p>
          <a:p>
            <a:pPr marL="0" indent="0" algn="just">
              <a:buNone/>
            </a:pPr>
            <a:r>
              <a:rPr lang="pl-PL" dirty="0" smtClean="0"/>
              <a:t>Istotnym </a:t>
            </a:r>
            <a:r>
              <a:rPr lang="pl-PL" dirty="0"/>
              <a:t>jest rok 1971, wtedy otwarto Izbę Pamięci Marii Dąbrowskiej. Kolejne zmiany we dworku miały miejsce w 1989 i związane </a:t>
            </a:r>
            <a:r>
              <a:rPr lang="pl-PL" dirty="0" smtClean="0"/>
              <a:t>były</a:t>
            </a:r>
            <a:br>
              <a:rPr lang="pl-PL" dirty="0" smtClean="0"/>
            </a:br>
            <a:r>
              <a:rPr lang="pl-PL" dirty="0" smtClean="0"/>
              <a:t>z </a:t>
            </a:r>
            <a:r>
              <a:rPr lang="pl-PL" dirty="0"/>
              <a:t>obchodami </a:t>
            </a:r>
            <a:r>
              <a:rPr lang="pl-PL" dirty="0" smtClean="0"/>
              <a:t>stulecia </a:t>
            </a:r>
            <a:r>
              <a:rPr lang="pl-PL" dirty="0"/>
              <a:t>urodzin Marii Dąbrowskiej. Wtedy także uprzątnięto park, który otaczał dworek. Niecałe dziesięć lat później dokonano kolejnych zmian i inwestycji.</a:t>
            </a:r>
          </a:p>
          <a:p>
            <a:pPr marL="0" indent="0" algn="just">
              <a:buNone/>
            </a:pPr>
            <a:r>
              <a:rPr lang="pl-PL" dirty="0"/>
              <a:t>W dworku można zobaczyć m.in.:</a:t>
            </a:r>
          </a:p>
          <a:p>
            <a:pPr marL="0" indent="0" algn="just">
              <a:buNone/>
            </a:pPr>
            <a:r>
              <a:rPr lang="pl-PL" dirty="0"/>
              <a:t>- odtworzony pokój Marii Dąbrowskiej oraz kilka innych </a:t>
            </a:r>
            <a:r>
              <a:rPr lang="pl-PL" dirty="0" smtClean="0"/>
              <a:t>pomieszczeń</a:t>
            </a:r>
            <a:br>
              <a:rPr lang="pl-PL" dirty="0" smtClean="0"/>
            </a:br>
            <a:r>
              <a:rPr lang="pl-PL" dirty="0" smtClean="0"/>
              <a:t>z </a:t>
            </a:r>
            <a:r>
              <a:rPr lang="pl-PL" dirty="0"/>
              <a:t>tamtego okresu</a:t>
            </a:r>
          </a:p>
          <a:p>
            <a:pPr marL="0" indent="0" algn="just">
              <a:buNone/>
            </a:pPr>
            <a:r>
              <a:rPr lang="pl-PL" dirty="0"/>
              <a:t>- przedmioty będące dowodem na związki Marii Dąbrowskiej z Kaliszem</a:t>
            </a:r>
          </a:p>
          <a:p>
            <a:pPr marL="0" indent="0" algn="just">
              <a:buNone/>
            </a:pPr>
            <a:endParaRPr lang="pl-PL" dirty="0"/>
          </a:p>
        </p:txBody>
      </p:sp>
    </p:spTree>
    <p:extLst>
      <p:ext uri="{BB962C8B-B14F-4D97-AF65-F5344CB8AC3E}">
        <p14:creationId xmlns:p14="http://schemas.microsoft.com/office/powerpoint/2010/main" val="1988344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a:effectLst>
                  <a:outerShdw blurRad="38100" dist="38100" dir="2700000" algn="tl">
                    <a:srgbClr val="000000">
                      <a:alpha val="43137"/>
                    </a:srgbClr>
                  </a:outerShdw>
                </a:effectLst>
              </a:rPr>
              <a:t>Miejsca w Kaliszu związane z Adamem Asnykiem, Marią Konopnicką i Marią Dąbrowską</a:t>
            </a:r>
          </a:p>
        </p:txBody>
      </p:sp>
      <p:sp>
        <p:nvSpPr>
          <p:cNvPr id="3" name="Symbol zastępczy zawartości 2"/>
          <p:cNvSpPr>
            <a:spLocks noGrp="1"/>
          </p:cNvSpPr>
          <p:nvPr>
            <p:ph sz="half" idx="1"/>
          </p:nvPr>
        </p:nvSpPr>
        <p:spPr/>
        <p:txBody>
          <a:bodyPr>
            <a:normAutofit fontScale="25000" lnSpcReduction="20000"/>
          </a:bodyPr>
          <a:lstStyle/>
          <a:p>
            <a:pPr marL="0" indent="0">
              <a:lnSpc>
                <a:spcPct val="120000"/>
              </a:lnSpc>
              <a:buNone/>
            </a:pPr>
            <a:r>
              <a:rPr lang="pl-PL" sz="5600" dirty="0" smtClean="0"/>
              <a:t>Adam </a:t>
            </a:r>
            <a:r>
              <a:rPr lang="pl-PL" sz="5600" dirty="0"/>
              <a:t>Asnyk:</a:t>
            </a:r>
          </a:p>
          <a:p>
            <a:pPr>
              <a:lnSpc>
                <a:spcPct val="120000"/>
              </a:lnSpc>
            </a:pPr>
            <a:r>
              <a:rPr lang="pl-PL" sz="5600" dirty="0" smtClean="0"/>
              <a:t>I </a:t>
            </a:r>
            <a:r>
              <a:rPr lang="pl-PL" sz="5600" dirty="0"/>
              <a:t>Liceum Ogólnokształcące im. Adama Asnyka (dawniej Wyższa Szkoła Realna w Kaliszu)</a:t>
            </a:r>
          </a:p>
          <a:p>
            <a:pPr>
              <a:lnSpc>
                <a:spcPct val="120000"/>
              </a:lnSpc>
            </a:pPr>
            <a:r>
              <a:rPr lang="pl-PL" sz="5600" dirty="0" smtClean="0"/>
              <a:t>pomnik </a:t>
            </a:r>
            <a:r>
              <a:rPr lang="pl-PL" sz="5600" dirty="0"/>
              <a:t>Adama Asnyka</a:t>
            </a:r>
          </a:p>
          <a:p>
            <a:pPr>
              <a:lnSpc>
                <a:spcPct val="120000"/>
              </a:lnSpc>
            </a:pPr>
            <a:r>
              <a:rPr lang="pl-PL" sz="5600" dirty="0" smtClean="0"/>
              <a:t>ulica </a:t>
            </a:r>
            <a:r>
              <a:rPr lang="pl-PL" sz="5600" dirty="0"/>
              <a:t>Adama Asnyka</a:t>
            </a:r>
          </a:p>
          <a:p>
            <a:pPr>
              <a:lnSpc>
                <a:spcPct val="120000"/>
              </a:lnSpc>
            </a:pPr>
            <a:r>
              <a:rPr lang="pl-PL" sz="5600" dirty="0" smtClean="0"/>
              <a:t>Miejska </a:t>
            </a:r>
            <a:r>
              <a:rPr lang="pl-PL" sz="5600" dirty="0"/>
              <a:t>Biblioteka Publiczna im. Adama Asnyka w Kaliszu</a:t>
            </a:r>
          </a:p>
          <a:p>
            <a:pPr>
              <a:lnSpc>
                <a:spcPct val="120000"/>
              </a:lnSpc>
            </a:pPr>
            <a:r>
              <a:rPr lang="pl-PL" sz="5600" dirty="0" smtClean="0"/>
              <a:t>Katedra </a:t>
            </a:r>
            <a:r>
              <a:rPr lang="pl-PL" sz="5600" dirty="0"/>
              <a:t>św. Mikołaja Biskupa w Kaliszu (chrzest</a:t>
            </a:r>
            <a:r>
              <a:rPr lang="pl-PL" sz="5600" dirty="0" smtClean="0"/>
              <a:t>)</a:t>
            </a:r>
          </a:p>
          <a:p>
            <a:endParaRPr lang="pl-PL" sz="5600" dirty="0"/>
          </a:p>
          <a:p>
            <a:pPr marL="0" indent="0">
              <a:lnSpc>
                <a:spcPct val="120000"/>
              </a:lnSpc>
              <a:buNone/>
            </a:pPr>
            <a:r>
              <a:rPr lang="pl-PL" sz="5600" dirty="0"/>
              <a:t>Maria Konopnicka:</a:t>
            </a:r>
          </a:p>
          <a:p>
            <a:pPr>
              <a:lnSpc>
                <a:spcPct val="120000"/>
              </a:lnSpc>
            </a:pPr>
            <a:r>
              <a:rPr lang="pl-PL" sz="5600" dirty="0" smtClean="0"/>
              <a:t>dawny </a:t>
            </a:r>
            <a:r>
              <a:rPr lang="pl-PL" sz="5600" dirty="0"/>
              <a:t>pałac Puchalskich (tu spędziła dzieciństwo i młodość)</a:t>
            </a:r>
          </a:p>
          <a:p>
            <a:pPr>
              <a:lnSpc>
                <a:spcPct val="120000"/>
              </a:lnSpc>
            </a:pPr>
            <a:r>
              <a:rPr lang="pl-PL" sz="5600" dirty="0" smtClean="0"/>
              <a:t>pomnik </a:t>
            </a:r>
            <a:r>
              <a:rPr lang="pl-PL" sz="5600" dirty="0"/>
              <a:t>Marii Konopnickiej</a:t>
            </a:r>
          </a:p>
          <a:p>
            <a:pPr>
              <a:lnSpc>
                <a:spcPct val="120000"/>
              </a:lnSpc>
            </a:pPr>
            <a:r>
              <a:rPr lang="pl-PL" sz="5600" dirty="0" smtClean="0"/>
              <a:t>ulica </a:t>
            </a:r>
            <a:r>
              <a:rPr lang="pl-PL" sz="5600" dirty="0"/>
              <a:t>Marii Konopnickiej</a:t>
            </a:r>
          </a:p>
          <a:p>
            <a:pPr>
              <a:lnSpc>
                <a:spcPct val="120000"/>
              </a:lnSpc>
            </a:pPr>
            <a:r>
              <a:rPr lang="pl-PL" sz="5600" dirty="0" smtClean="0"/>
              <a:t>Szkoła </a:t>
            </a:r>
            <a:r>
              <a:rPr lang="pl-PL" sz="5600" dirty="0"/>
              <a:t>Podstawowa nr 10 im. Marii Konopnickiej</a:t>
            </a:r>
          </a:p>
          <a:p>
            <a:pPr>
              <a:lnSpc>
                <a:spcPct val="120000"/>
              </a:lnSpc>
            </a:pPr>
            <a:r>
              <a:rPr lang="pl-PL" sz="5600" dirty="0" smtClean="0"/>
              <a:t>Katedra </a:t>
            </a:r>
            <a:r>
              <a:rPr lang="pl-PL" sz="5600" dirty="0"/>
              <a:t>św. Mikołaja Biskupa w Kaliszu (ślub)</a:t>
            </a:r>
          </a:p>
          <a:p>
            <a:pPr marL="0" indent="0">
              <a:buNone/>
            </a:pPr>
            <a:r>
              <a:rPr lang="pl-PL" sz="5600" dirty="0"/>
              <a:t> </a:t>
            </a:r>
          </a:p>
        </p:txBody>
      </p:sp>
      <p:sp>
        <p:nvSpPr>
          <p:cNvPr id="8" name="Symbol zastępczy zawartości 7"/>
          <p:cNvSpPr>
            <a:spLocks noGrp="1"/>
          </p:cNvSpPr>
          <p:nvPr>
            <p:ph sz="half" idx="2"/>
          </p:nvPr>
        </p:nvSpPr>
        <p:spPr/>
        <p:txBody>
          <a:bodyPr>
            <a:normAutofit fontScale="25000" lnSpcReduction="20000"/>
          </a:bodyPr>
          <a:lstStyle/>
          <a:p>
            <a:pPr marL="0" indent="0">
              <a:lnSpc>
                <a:spcPct val="120000"/>
              </a:lnSpc>
              <a:buNone/>
            </a:pPr>
            <a:r>
              <a:rPr lang="pl-PL" sz="5600" dirty="0"/>
              <a:t>Maria Dąbrowska:</a:t>
            </a:r>
          </a:p>
          <a:p>
            <a:pPr>
              <a:lnSpc>
                <a:spcPct val="120000"/>
              </a:lnSpc>
            </a:pPr>
            <a:r>
              <a:rPr lang="pl-PL" sz="5600" dirty="0" smtClean="0"/>
              <a:t>Dworek </a:t>
            </a:r>
            <a:r>
              <a:rPr lang="pl-PL" sz="5600" dirty="0"/>
              <a:t>Marii Dąbrowskiej w Russowie</a:t>
            </a:r>
          </a:p>
          <a:p>
            <a:pPr>
              <a:lnSpc>
                <a:spcPct val="120000"/>
              </a:lnSpc>
            </a:pPr>
            <a:r>
              <a:rPr lang="pl-PL" sz="5600" dirty="0" smtClean="0"/>
              <a:t>Pensja </a:t>
            </a:r>
            <a:r>
              <a:rPr lang="pl-PL" sz="5600" dirty="0"/>
              <a:t>Heleny </a:t>
            </a:r>
            <a:r>
              <a:rPr lang="pl-PL" sz="5600" dirty="0" err="1"/>
              <a:t>Semadeniowej</a:t>
            </a:r>
            <a:r>
              <a:rPr lang="pl-PL" sz="5600" dirty="0"/>
              <a:t> (ul. Babina 2); tam w latach </a:t>
            </a:r>
            <a:r>
              <a:rPr lang="pl-PL" sz="5600" dirty="0" smtClean="0"/>
              <a:t>1901-1904 </a:t>
            </a:r>
            <a:r>
              <a:rPr lang="pl-PL" sz="5600" dirty="0"/>
              <a:t>uczyła się Maria Dąbrowska</a:t>
            </a:r>
          </a:p>
          <a:p>
            <a:pPr>
              <a:lnSpc>
                <a:spcPct val="120000"/>
              </a:lnSpc>
            </a:pPr>
            <a:r>
              <a:rPr lang="pl-PL" sz="5600" dirty="0" smtClean="0"/>
              <a:t>Pensja </a:t>
            </a:r>
            <a:r>
              <a:rPr lang="pl-PL" sz="5600" dirty="0"/>
              <a:t>Wandy Motylewskiej</a:t>
            </a:r>
          </a:p>
          <a:p>
            <a:pPr>
              <a:lnSpc>
                <a:spcPct val="120000"/>
              </a:lnSpc>
            </a:pPr>
            <a:r>
              <a:rPr lang="pl-PL" sz="5600" dirty="0" smtClean="0"/>
              <a:t>fontanna </a:t>
            </a:r>
            <a:r>
              <a:rPr lang="pl-PL" sz="5600" dirty="0"/>
              <a:t>Noce i Dnie</a:t>
            </a:r>
          </a:p>
          <a:p>
            <a:pPr>
              <a:lnSpc>
                <a:spcPct val="120000"/>
              </a:lnSpc>
            </a:pPr>
            <a:r>
              <a:rPr lang="pl-PL" sz="5600" dirty="0" smtClean="0"/>
              <a:t>dzielnica</a:t>
            </a:r>
            <a:r>
              <a:rPr lang="pl-PL" sz="5600" dirty="0"/>
              <a:t> </a:t>
            </a:r>
            <a:r>
              <a:rPr lang="pl-PL" sz="5600" dirty="0" err="1"/>
              <a:t>Kaliniec</a:t>
            </a:r>
            <a:endParaRPr lang="pl-PL" sz="5600" dirty="0"/>
          </a:p>
          <a:p>
            <a:pPr>
              <a:lnSpc>
                <a:spcPct val="120000"/>
              </a:lnSpc>
            </a:pPr>
            <a:r>
              <a:rPr lang="pl-PL" sz="5600" dirty="0" smtClean="0"/>
              <a:t>ulica </a:t>
            </a:r>
            <a:r>
              <a:rPr lang="pl-PL" sz="5600" dirty="0"/>
              <a:t>Bogumiła i Barbary</a:t>
            </a:r>
          </a:p>
          <a:p>
            <a:pPr marL="0" indent="0">
              <a:buNone/>
            </a:pPr>
            <a:endParaRPr lang="pl-PL" dirty="0"/>
          </a:p>
          <a:p>
            <a:pPr marL="0" indent="0">
              <a:buNone/>
            </a:pPr>
            <a:endParaRPr lang="pl-PL" dirty="0"/>
          </a:p>
          <a:p>
            <a:pPr marL="0" indent="0">
              <a:buNone/>
            </a:pPr>
            <a:endParaRPr lang="pl-PL" dirty="0"/>
          </a:p>
        </p:txBody>
      </p:sp>
    </p:spTree>
    <p:extLst>
      <p:ext uri="{BB962C8B-B14F-4D97-AF65-F5344CB8AC3E}">
        <p14:creationId xmlns:p14="http://schemas.microsoft.com/office/powerpoint/2010/main" val="13023050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a:effectLst>
                  <a:outerShdw blurRad="38100" dist="38100" dir="2700000" algn="tl">
                    <a:srgbClr val="000000">
                      <a:alpha val="43137"/>
                    </a:srgbClr>
                  </a:outerShdw>
                </a:effectLst>
              </a:rPr>
              <a:t>Miejsca w Kaliszu związane z Adamem Asnykiem, Marią Konopnicką i Marią Dąbrowską</a:t>
            </a:r>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1199" y="1825625"/>
            <a:ext cx="6509601" cy="4351338"/>
          </a:xfrm>
          <a:prstGeom prst="rect">
            <a:avLst/>
          </a:prstGeom>
          <a:ln>
            <a:noFill/>
          </a:ln>
          <a:effectLst>
            <a:softEdge rad="112500"/>
          </a:effectLst>
        </p:spPr>
      </p:pic>
      <p:sp>
        <p:nvSpPr>
          <p:cNvPr id="6" name="pole tekstowe 5"/>
          <p:cNvSpPr txBox="1"/>
          <p:nvPr/>
        </p:nvSpPr>
        <p:spPr>
          <a:xfrm>
            <a:off x="3163645" y="6211669"/>
            <a:ext cx="6187155" cy="646331"/>
          </a:xfrm>
          <a:prstGeom prst="rect">
            <a:avLst/>
          </a:prstGeom>
          <a:noFill/>
        </p:spPr>
        <p:txBody>
          <a:bodyPr wrap="square" rtlCol="0">
            <a:spAutoFit/>
          </a:bodyPr>
          <a:lstStyle/>
          <a:p>
            <a:pPr algn="ctr"/>
            <a:r>
              <a:rPr lang="pl-PL" sz="1200" dirty="0" smtClean="0"/>
              <a:t>I Liceum Ogólnokształcące im. Adama Asnyka w Kaliszu. To właśnie</a:t>
            </a:r>
            <a:br>
              <a:rPr lang="pl-PL" sz="1200" dirty="0" smtClean="0"/>
            </a:br>
            <a:r>
              <a:rPr lang="pl-PL" sz="1200" dirty="0" smtClean="0"/>
              <a:t>w tym budynku, w szkolnej ławce zasiadał wybitny poeta.</a:t>
            </a:r>
          </a:p>
          <a:p>
            <a:pPr algn="ctr"/>
            <a:r>
              <a:rPr lang="pl-PL" sz="1200" dirty="0" smtClean="0"/>
              <a:t>Autor zdjęcia: Hubert </a:t>
            </a:r>
            <a:r>
              <a:rPr lang="pl-PL" sz="1200" dirty="0" err="1" smtClean="0"/>
              <a:t>Mościpan</a:t>
            </a:r>
            <a:endParaRPr lang="pl-PL" sz="1200" dirty="0"/>
          </a:p>
        </p:txBody>
      </p:sp>
    </p:spTree>
    <p:extLst>
      <p:ext uri="{BB962C8B-B14F-4D97-AF65-F5344CB8AC3E}">
        <p14:creationId xmlns:p14="http://schemas.microsoft.com/office/powerpoint/2010/main" val="33241786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Pomnik Adama Asnyka w Kaliszu</a:t>
            </a:r>
            <a:br>
              <a:rPr lang="pl-PL" b="1" dirty="0">
                <a:effectLst>
                  <a:outerShdw blurRad="38100" dist="38100" dir="2700000" algn="tl">
                    <a:srgbClr val="000000">
                      <a:alpha val="43137"/>
                    </a:srgbClr>
                  </a:outerShdw>
                </a:effectLst>
              </a:rPr>
            </a:b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sz="half" idx="1"/>
          </p:nvPr>
        </p:nvSpPr>
        <p:spPr/>
        <p:txBody>
          <a:bodyPr>
            <a:normAutofit fontScale="92500" lnSpcReduction="20000"/>
          </a:bodyPr>
          <a:lstStyle/>
          <a:p>
            <a:pPr marL="0" indent="0" algn="ctr">
              <a:buNone/>
            </a:pPr>
            <a:r>
              <a:rPr lang="pl-PL" dirty="0" smtClean="0"/>
              <a:t>Pomnik </a:t>
            </a:r>
            <a:r>
              <a:rPr lang="pl-PL" dirty="0"/>
              <a:t>Adama Asnyka w Kaliszu można zobaczyć przy Placu J. Kilińskiego, w sąsiedztwie kaliskich Plant oraz I Liceum Ogólnokształcącego im. Adama </a:t>
            </a:r>
            <a:r>
              <a:rPr lang="pl-PL" dirty="0" smtClean="0"/>
              <a:t>Asnyka. Pomnik </a:t>
            </a:r>
            <a:r>
              <a:rPr lang="pl-PL" dirty="0"/>
              <a:t>stanął w 1960 roku z okazji obchodów 1800-lecia miasta Kalisza. </a:t>
            </a:r>
            <a:r>
              <a:rPr lang="pl-PL" dirty="0" smtClean="0"/>
              <a:t>Autorem </a:t>
            </a:r>
            <a:r>
              <a:rPr lang="pl-PL" dirty="0"/>
              <a:t>rzeźby jest Jerzy Jarnuszkiewicz</a:t>
            </a:r>
            <a:r>
              <a:rPr lang="pl-PL" dirty="0" smtClean="0"/>
              <a:t>.</a:t>
            </a:r>
          </a:p>
          <a:p>
            <a:pPr marL="0" indent="0" algn="ctr">
              <a:buNone/>
            </a:pPr>
            <a:endParaRPr lang="pl-PL" dirty="0"/>
          </a:p>
          <a:p>
            <a:pPr marL="0" indent="0" algn="ctr">
              <a:buNone/>
            </a:pPr>
            <a:endParaRPr lang="pl-PL" dirty="0" smtClean="0"/>
          </a:p>
          <a:p>
            <a:pPr marL="0" indent="0" algn="ctr">
              <a:buNone/>
            </a:pPr>
            <a:endParaRPr lang="pl-PL" dirty="0"/>
          </a:p>
          <a:p>
            <a:pPr marL="0" indent="0" algn="ctr">
              <a:buNone/>
            </a:pPr>
            <a:endParaRPr lang="pl-PL" sz="1400" dirty="0" smtClean="0"/>
          </a:p>
          <a:p>
            <a:pPr marL="0" indent="0" algn="ctr">
              <a:buNone/>
            </a:pPr>
            <a:r>
              <a:rPr lang="pl-PL" sz="1400" dirty="0" smtClean="0"/>
              <a:t>Informacje </a:t>
            </a:r>
            <a:r>
              <a:rPr lang="pl-PL" sz="1400" dirty="0"/>
              <a:t>pozyskano ze strony: </a:t>
            </a:r>
            <a:r>
              <a:rPr lang="pl-PL" sz="1400" u="sng" dirty="0">
                <a:hlinkClick r:id="rId2"/>
              </a:rPr>
              <a:t>http://www.cit.kalisz.pl/cat2show,42,176</a:t>
            </a:r>
            <a:endParaRPr lang="pl-PL" sz="1400" dirty="0"/>
          </a:p>
          <a:p>
            <a:pPr algn="ctr"/>
            <a:endParaRPr lang="pl-PL" sz="1400" dirty="0"/>
          </a:p>
        </p:txBody>
      </p:sp>
      <p:pic>
        <p:nvPicPr>
          <p:cNvPr id="5" name="Symbol zastępczy zawartości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6172200" y="2269476"/>
            <a:ext cx="5181600" cy="3463636"/>
          </a:xfrm>
          <a:prstGeom prst="rect">
            <a:avLst/>
          </a:prstGeom>
          <a:ln>
            <a:noFill/>
          </a:ln>
          <a:effectLst>
            <a:softEdge rad="112500"/>
          </a:effectLst>
        </p:spPr>
      </p:pic>
      <p:sp>
        <p:nvSpPr>
          <p:cNvPr id="4" name="pole tekstowe 3"/>
          <p:cNvSpPr txBox="1"/>
          <p:nvPr/>
        </p:nvSpPr>
        <p:spPr>
          <a:xfrm>
            <a:off x="7674123" y="6592094"/>
            <a:ext cx="2324456" cy="276999"/>
          </a:xfrm>
          <a:prstGeom prst="rect">
            <a:avLst/>
          </a:prstGeom>
          <a:noFill/>
        </p:spPr>
        <p:txBody>
          <a:bodyPr wrap="square" rtlCol="0">
            <a:spAutoFit/>
          </a:bodyPr>
          <a:lstStyle/>
          <a:p>
            <a:pPr algn="ctr"/>
            <a:r>
              <a:rPr lang="pl-PL" sz="1200" dirty="0" smtClean="0"/>
              <a:t>Autor zdjęcia: Hubert </a:t>
            </a:r>
            <a:r>
              <a:rPr lang="pl-PL" sz="1200" dirty="0" err="1" smtClean="0"/>
              <a:t>Mościpan</a:t>
            </a:r>
            <a:endParaRPr lang="pl-PL" sz="1200" dirty="0"/>
          </a:p>
        </p:txBody>
      </p:sp>
    </p:spTree>
    <p:extLst>
      <p:ext uri="{BB962C8B-B14F-4D97-AF65-F5344CB8AC3E}">
        <p14:creationId xmlns:p14="http://schemas.microsoft.com/office/powerpoint/2010/main" val="7833778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Pomnik Adama Asnyka w Kaliszu</a:t>
            </a:r>
            <a:br>
              <a:rPr lang="pl-PL" b="1" dirty="0">
                <a:effectLst>
                  <a:outerShdw blurRad="38100" dist="38100" dir="2700000" algn="tl">
                    <a:srgbClr val="000000">
                      <a:alpha val="43137"/>
                    </a:srgbClr>
                  </a:outerShdw>
                </a:effectLst>
              </a:rPr>
            </a:br>
            <a:endParaRPr lang="pl-PL" b="1" dirty="0">
              <a:effectLst>
                <a:outerShdw blurRad="38100" dist="38100" dir="2700000" algn="tl">
                  <a:srgbClr val="000000">
                    <a:alpha val="43137"/>
                  </a:srgbClr>
                </a:outerShdw>
              </a:effectLst>
            </a:endParaRPr>
          </a:p>
        </p:txBody>
      </p:sp>
      <p:pic>
        <p:nvPicPr>
          <p:cNvPr id="6" name="Symbol zastępczy zawartości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1199" y="1825625"/>
            <a:ext cx="6509601" cy="4351338"/>
          </a:xfrm>
          <a:prstGeom prst="rect">
            <a:avLst/>
          </a:prstGeom>
          <a:ln>
            <a:noFill/>
          </a:ln>
          <a:effectLst>
            <a:softEdge rad="112500"/>
          </a:effectLst>
        </p:spPr>
      </p:pic>
      <p:sp>
        <p:nvSpPr>
          <p:cNvPr id="3" name="pole tekstowe 2"/>
          <p:cNvSpPr txBox="1"/>
          <p:nvPr/>
        </p:nvSpPr>
        <p:spPr>
          <a:xfrm>
            <a:off x="4674550" y="6211669"/>
            <a:ext cx="2546647" cy="276999"/>
          </a:xfrm>
          <a:prstGeom prst="rect">
            <a:avLst/>
          </a:prstGeom>
          <a:noFill/>
        </p:spPr>
        <p:txBody>
          <a:bodyPr wrap="square" rtlCol="0">
            <a:spAutoFit/>
          </a:bodyPr>
          <a:lstStyle/>
          <a:p>
            <a:pPr algn="ctr"/>
            <a:r>
              <a:rPr lang="pl-PL" sz="1200" dirty="0" smtClean="0"/>
              <a:t>Autor zdjęcia: Hubert </a:t>
            </a:r>
            <a:r>
              <a:rPr lang="pl-PL" sz="1200" dirty="0" err="1" smtClean="0"/>
              <a:t>Mościpan</a:t>
            </a:r>
            <a:endParaRPr lang="pl-PL" sz="1200" dirty="0"/>
          </a:p>
        </p:txBody>
      </p:sp>
    </p:spTree>
    <p:extLst>
      <p:ext uri="{BB962C8B-B14F-4D97-AF65-F5344CB8AC3E}">
        <p14:creationId xmlns:p14="http://schemas.microsoft.com/office/powerpoint/2010/main" val="1163736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07649" y="296537"/>
            <a:ext cx="3797300" cy="2135187"/>
          </a:xfrm>
          <a:prstGeom prst="rect">
            <a:avLst/>
          </a:prstGeom>
          <a:ln>
            <a:noFill/>
          </a:ln>
          <a:effectLst>
            <a:softEdge rad="112500"/>
          </a:effectLst>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2938" y="1922804"/>
            <a:ext cx="4104949" cy="2309034"/>
          </a:xfrm>
          <a:prstGeom prst="rect">
            <a:avLst/>
          </a:prstGeom>
          <a:ln>
            <a:noFill/>
          </a:ln>
          <a:effectLst>
            <a:softEdge rad="112500"/>
          </a:effectLst>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3926" y="3905428"/>
            <a:ext cx="4666004" cy="2624627"/>
          </a:xfrm>
          <a:prstGeom prst="rect">
            <a:avLst/>
          </a:prstGeom>
          <a:ln>
            <a:noFill/>
          </a:ln>
          <a:effectLst>
            <a:softEdge rad="112500"/>
          </a:effectLst>
        </p:spPr>
      </p:pic>
      <p:sp>
        <p:nvSpPr>
          <p:cNvPr id="2" name="pole tekstowe 1"/>
          <p:cNvSpPr txBox="1"/>
          <p:nvPr/>
        </p:nvSpPr>
        <p:spPr>
          <a:xfrm>
            <a:off x="8433394" y="2175452"/>
            <a:ext cx="2991028" cy="1477328"/>
          </a:xfrm>
          <a:prstGeom prst="rect">
            <a:avLst/>
          </a:prstGeom>
          <a:noFill/>
        </p:spPr>
        <p:txBody>
          <a:bodyPr wrap="square" rtlCol="0">
            <a:spAutoFit/>
          </a:bodyPr>
          <a:lstStyle/>
          <a:p>
            <a:pPr algn="ctr"/>
            <a:r>
              <a:rPr lang="pl-PL" dirty="0" smtClean="0"/>
              <a:t>Praca w bibliotece szkolnej. Pozyskiwanie informacji o Adamie Asnyku, Marii Konopnickiej i Marii Dąbrowskiej.</a:t>
            </a:r>
            <a:endParaRPr lang="pl-PL" dirty="0"/>
          </a:p>
        </p:txBody>
      </p:sp>
      <p:sp>
        <p:nvSpPr>
          <p:cNvPr id="3" name="pole tekstowe 2"/>
          <p:cNvSpPr txBox="1"/>
          <p:nvPr/>
        </p:nvSpPr>
        <p:spPr>
          <a:xfrm>
            <a:off x="8433394" y="6530055"/>
            <a:ext cx="2580830" cy="276999"/>
          </a:xfrm>
          <a:prstGeom prst="rect">
            <a:avLst/>
          </a:prstGeom>
          <a:noFill/>
        </p:spPr>
        <p:txBody>
          <a:bodyPr wrap="square" rtlCol="0">
            <a:spAutoFit/>
          </a:bodyPr>
          <a:lstStyle/>
          <a:p>
            <a:pPr algn="ctr"/>
            <a:r>
              <a:rPr lang="pl-PL" sz="1200" dirty="0" smtClean="0"/>
              <a:t>Autor fotografii: Anna </a:t>
            </a:r>
            <a:r>
              <a:rPr lang="pl-PL" sz="1200" dirty="0" err="1" smtClean="0"/>
              <a:t>Kostuj</a:t>
            </a:r>
            <a:endParaRPr lang="pl-PL" sz="1200" dirty="0"/>
          </a:p>
        </p:txBody>
      </p:sp>
    </p:spTree>
    <p:extLst>
      <p:ext uri="{BB962C8B-B14F-4D97-AF65-F5344CB8AC3E}">
        <p14:creationId xmlns:p14="http://schemas.microsoft.com/office/powerpoint/2010/main" val="25304277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Pomnik Marii Konopnickiej w </a:t>
            </a:r>
            <a:r>
              <a:rPr lang="pl-PL" b="1" dirty="0" smtClean="0">
                <a:effectLst>
                  <a:outerShdw blurRad="38100" dist="38100" dir="2700000" algn="tl">
                    <a:srgbClr val="000000">
                      <a:alpha val="43137"/>
                    </a:srgbClr>
                  </a:outerShdw>
                </a:effectLst>
              </a:rPr>
              <a:t>Kaliszu</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sz="half" idx="1"/>
          </p:nvPr>
        </p:nvSpPr>
        <p:spPr/>
        <p:txBody>
          <a:bodyPr>
            <a:normAutofit fontScale="77500" lnSpcReduction="20000"/>
          </a:bodyPr>
          <a:lstStyle/>
          <a:p>
            <a:pPr marL="0" indent="0" algn="ctr">
              <a:buNone/>
            </a:pPr>
            <a:r>
              <a:rPr lang="pl-PL" dirty="0" smtClean="0"/>
              <a:t>Pomnik </a:t>
            </a:r>
            <a:r>
              <a:rPr lang="pl-PL" dirty="0"/>
              <a:t>Marii Konopnickiej w Kaliszu można zobaczyć tuż obok skrzyżowania ulic Nowy Świat i Ułańska, w bliskim sąsiedztwie Uniwersytetu Adama Mickiewicza. </a:t>
            </a:r>
            <a:r>
              <a:rPr lang="pl-PL" dirty="0" smtClean="0"/>
              <a:t>Pomnik </a:t>
            </a:r>
            <a:r>
              <a:rPr lang="pl-PL" dirty="0"/>
              <a:t>stanął w 1969 roku, w sześćdziesiątą rocznicę śmierci pisarki, </a:t>
            </a:r>
            <a:r>
              <a:rPr lang="pl-PL" dirty="0" smtClean="0"/>
              <a:t>a inicjatorem </a:t>
            </a:r>
            <a:r>
              <a:rPr lang="pl-PL" dirty="0"/>
              <a:t>tego przedsięwzięcia były dzieci z miasta Kalisza. Aby pomysł mógł stać się rzeczywistością rozpoczęto zbiórkę pieniędzy, w którą zaangażowano dzieci i młodzież z całego kraju, a także liczne instytucje</a:t>
            </a:r>
            <a:br>
              <a:rPr lang="pl-PL" dirty="0"/>
            </a:br>
            <a:r>
              <a:rPr lang="pl-PL" dirty="0"/>
              <a:t>z </a:t>
            </a:r>
            <a:r>
              <a:rPr lang="pl-PL" dirty="0" smtClean="0"/>
              <a:t>Wielkopolski. Autorem </a:t>
            </a:r>
            <a:r>
              <a:rPr lang="pl-PL" dirty="0"/>
              <a:t>rzeźby jest Stanisław Horno-Popławski.</a:t>
            </a:r>
          </a:p>
          <a:p>
            <a:pPr marL="0" indent="0" algn="ctr">
              <a:buNone/>
            </a:pPr>
            <a:endParaRPr lang="pl-PL" sz="1400" dirty="0" smtClean="0"/>
          </a:p>
          <a:p>
            <a:pPr marL="0" indent="0" algn="ctr">
              <a:buNone/>
            </a:pPr>
            <a:endParaRPr lang="pl-PL" sz="1400" dirty="0"/>
          </a:p>
          <a:p>
            <a:pPr marL="0" indent="0" algn="ctr">
              <a:buNone/>
            </a:pPr>
            <a:endParaRPr lang="pl-PL" sz="1400" dirty="0" smtClean="0"/>
          </a:p>
          <a:p>
            <a:pPr marL="0" indent="0" algn="ctr">
              <a:buNone/>
            </a:pPr>
            <a:r>
              <a:rPr lang="pl-PL" sz="1400" dirty="0" smtClean="0"/>
              <a:t>Informacje </a:t>
            </a:r>
            <a:r>
              <a:rPr lang="pl-PL" sz="1400" dirty="0"/>
              <a:t>pozyskano ze strony: </a:t>
            </a:r>
            <a:r>
              <a:rPr lang="pl-PL" sz="1400" u="sng" dirty="0">
                <a:hlinkClick r:id="rId2"/>
              </a:rPr>
              <a:t>https://wkaliszu.pl/8064129/Pomniki_kaliskie_cz_I.html</a:t>
            </a:r>
            <a:endParaRPr lang="pl-PL" sz="1400" dirty="0"/>
          </a:p>
          <a:p>
            <a:pPr algn="ctr"/>
            <a:endParaRPr lang="pl-PL" dirty="0"/>
          </a:p>
        </p:txBody>
      </p:sp>
      <p:pic>
        <p:nvPicPr>
          <p:cNvPr id="5" name="Symbol zastępczy zawartości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a:prstGeom prst="rect">
            <a:avLst/>
          </a:prstGeom>
          <a:ln>
            <a:noFill/>
          </a:ln>
          <a:effectLst>
            <a:softEdge rad="112500"/>
          </a:effectLst>
        </p:spPr>
      </p:pic>
      <p:sp>
        <p:nvSpPr>
          <p:cNvPr id="6" name="pole tekstowe 5"/>
          <p:cNvSpPr txBox="1"/>
          <p:nvPr/>
        </p:nvSpPr>
        <p:spPr>
          <a:xfrm>
            <a:off x="7323746" y="5992297"/>
            <a:ext cx="3033757" cy="276999"/>
          </a:xfrm>
          <a:prstGeom prst="rect">
            <a:avLst/>
          </a:prstGeom>
          <a:noFill/>
        </p:spPr>
        <p:txBody>
          <a:bodyPr wrap="square" rtlCol="0">
            <a:spAutoFit/>
          </a:bodyPr>
          <a:lstStyle/>
          <a:p>
            <a:pPr algn="ctr"/>
            <a:r>
              <a:rPr lang="pl-PL" sz="1200" dirty="0" smtClean="0"/>
              <a:t>Autor zdjęcia: Anna </a:t>
            </a:r>
            <a:r>
              <a:rPr lang="pl-PL" sz="1200" dirty="0" err="1" smtClean="0"/>
              <a:t>Kostuj</a:t>
            </a:r>
            <a:endParaRPr lang="pl-PL" sz="1200" dirty="0"/>
          </a:p>
        </p:txBody>
      </p:sp>
    </p:spTree>
    <p:extLst>
      <p:ext uri="{BB962C8B-B14F-4D97-AF65-F5344CB8AC3E}">
        <p14:creationId xmlns:p14="http://schemas.microsoft.com/office/powerpoint/2010/main" val="37145072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Pomnik Marii Konopnickiej w </a:t>
            </a:r>
            <a:r>
              <a:rPr lang="pl-PL" b="1" dirty="0" smtClean="0">
                <a:effectLst>
                  <a:outerShdw blurRad="38100" dist="38100" dir="2700000" algn="tl">
                    <a:srgbClr val="000000">
                      <a:alpha val="43137"/>
                    </a:srgbClr>
                  </a:outerShdw>
                </a:effectLst>
              </a:rPr>
              <a:t>Kaliszu</a:t>
            </a:r>
            <a:endParaRPr lang="pl-PL" b="1" dirty="0">
              <a:effectLst>
                <a:outerShdw blurRad="38100" dist="38100" dir="2700000" algn="tl">
                  <a:srgbClr val="000000">
                    <a:alpha val="43137"/>
                  </a:srgbClr>
                </a:outerShdw>
              </a:effectLst>
            </a:endParaRPr>
          </a:p>
        </p:txBody>
      </p:sp>
      <p:pic>
        <p:nvPicPr>
          <p:cNvPr id="8" name="Symbol zastępczy zawartości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8995" y="1449609"/>
            <a:ext cx="6454009" cy="4840507"/>
          </a:xfrm>
          <a:prstGeom prst="rect">
            <a:avLst/>
          </a:prstGeom>
          <a:ln>
            <a:noFill/>
          </a:ln>
          <a:effectLst>
            <a:softEdge rad="112500"/>
          </a:effectLst>
        </p:spPr>
      </p:pic>
      <p:sp>
        <p:nvSpPr>
          <p:cNvPr id="9" name="pole tekstowe 8"/>
          <p:cNvSpPr txBox="1"/>
          <p:nvPr/>
        </p:nvSpPr>
        <p:spPr>
          <a:xfrm>
            <a:off x="4450935" y="6290116"/>
            <a:ext cx="3290131" cy="276999"/>
          </a:xfrm>
          <a:prstGeom prst="rect">
            <a:avLst/>
          </a:prstGeom>
          <a:noFill/>
        </p:spPr>
        <p:txBody>
          <a:bodyPr wrap="square" rtlCol="0">
            <a:spAutoFit/>
          </a:bodyPr>
          <a:lstStyle/>
          <a:p>
            <a:pPr algn="ctr"/>
            <a:r>
              <a:rPr lang="pl-PL" sz="1200" dirty="0" smtClean="0"/>
              <a:t>Autor zdjęcia: Anna </a:t>
            </a:r>
            <a:r>
              <a:rPr lang="pl-PL" sz="1200" dirty="0" err="1" smtClean="0"/>
              <a:t>Kostuj</a:t>
            </a:r>
            <a:endParaRPr lang="pl-PL" sz="1200" dirty="0"/>
          </a:p>
        </p:txBody>
      </p:sp>
    </p:spTree>
    <p:extLst>
      <p:ext uri="{BB962C8B-B14F-4D97-AF65-F5344CB8AC3E}">
        <p14:creationId xmlns:p14="http://schemas.microsoft.com/office/powerpoint/2010/main" val="13280008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Fontanna „Noce i Dnie”</a:t>
            </a:r>
            <a:br>
              <a:rPr lang="pl-PL" b="1" dirty="0">
                <a:effectLst>
                  <a:outerShdw blurRad="38100" dist="38100" dir="2700000" algn="tl">
                    <a:srgbClr val="000000">
                      <a:alpha val="43137"/>
                    </a:srgbClr>
                  </a:outerShdw>
                </a:effectLst>
              </a:rPr>
            </a:b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a:bodyPr>
          <a:lstStyle/>
          <a:p>
            <a:pPr marL="0" indent="0" algn="ctr">
              <a:buNone/>
            </a:pPr>
            <a:r>
              <a:rPr lang="pl-PL" dirty="0" smtClean="0"/>
              <a:t>Fontannę </a:t>
            </a:r>
            <a:r>
              <a:rPr lang="pl-PL" dirty="0"/>
              <a:t>nazwaną na pamiątkę największego dzieła Marii Dąbrowskiej można zobaczyć przy placu Kilińskiego (naprzeciwko pomnika Adama Asnyka). Za tą symboliczną nazwą stoją mieszkańcy miasta, którzy nadsyłać swoje propozycje na konkurs zorganizowany przez samorząd </a:t>
            </a:r>
            <a:r>
              <a:rPr lang="pl-PL" dirty="0" smtClean="0"/>
              <a:t>miasta. Połączenie </a:t>
            </a:r>
            <a:r>
              <a:rPr lang="pl-PL" dirty="0"/>
              <a:t>wody i świetlnych iluminacji jest niewątpliwie jedną z największych atrakcji </a:t>
            </a:r>
            <a:r>
              <a:rPr lang="pl-PL" dirty="0" smtClean="0"/>
              <a:t>miasta, a </a:t>
            </a:r>
            <a:r>
              <a:rPr lang="pl-PL" dirty="0"/>
              <a:t>projektantem fontanny jest Adam Gogolewski.</a:t>
            </a:r>
          </a:p>
          <a:p>
            <a:pPr marL="0" indent="0" algn="ctr">
              <a:buNone/>
            </a:pPr>
            <a:endParaRPr lang="pl-PL" dirty="0" smtClean="0"/>
          </a:p>
          <a:p>
            <a:pPr marL="0" indent="0" algn="ctr">
              <a:buNone/>
            </a:pPr>
            <a:endParaRPr lang="pl-PL" dirty="0" smtClean="0"/>
          </a:p>
          <a:p>
            <a:pPr marL="0" indent="0" algn="ctr">
              <a:buNone/>
            </a:pPr>
            <a:r>
              <a:rPr lang="pl-PL" sz="1400" dirty="0" smtClean="0"/>
              <a:t>Informacje </a:t>
            </a:r>
            <a:r>
              <a:rPr lang="pl-PL" sz="1400" dirty="0"/>
              <a:t>pozyskano ze strony: </a:t>
            </a:r>
            <a:r>
              <a:rPr lang="pl-PL" sz="1400" u="sng" dirty="0">
                <a:hlinkClick r:id="rId2"/>
              </a:rPr>
              <a:t>https://kalisz.naszemiasto.pl/nowa-fontanna-w-kaliszu-ma-juz-swoja-nazwe-foto-wideo/ar/c3-4246437</a:t>
            </a:r>
            <a:endParaRPr lang="pl-PL" sz="1400" dirty="0"/>
          </a:p>
          <a:p>
            <a:pPr algn="ctr"/>
            <a:endParaRPr lang="pl-PL" dirty="0"/>
          </a:p>
        </p:txBody>
      </p:sp>
    </p:spTree>
    <p:extLst>
      <p:ext uri="{BB962C8B-B14F-4D97-AF65-F5344CB8AC3E}">
        <p14:creationId xmlns:p14="http://schemas.microsoft.com/office/powerpoint/2010/main" val="41428875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8021" y="2364841"/>
            <a:ext cx="10515600" cy="1325563"/>
          </a:xfrm>
        </p:spPr>
        <p:txBody>
          <a:bodyPr/>
          <a:lstStyle/>
          <a:p>
            <a:pPr algn="ctr"/>
            <a:r>
              <a:rPr lang="pl-PL" b="1" dirty="0" smtClean="0">
                <a:effectLst>
                  <a:outerShdw blurRad="38100" dist="38100" dir="2700000" algn="tl">
                    <a:srgbClr val="000000">
                      <a:alpha val="43137"/>
                    </a:srgbClr>
                  </a:outerShdw>
                </a:effectLst>
              </a:rPr>
              <a:t>Wydarzenia, które upamiętniają pisarzy związanych z Kaliszem</a:t>
            </a:r>
            <a:endParaRPr lang="pl-P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57178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Rok 2018 Rokiem Adama </a:t>
            </a:r>
            <a:r>
              <a:rPr lang="pl-PL" b="1" dirty="0" smtClean="0">
                <a:effectLst>
                  <a:outerShdw blurRad="38100" dist="38100" dir="2700000" algn="tl">
                    <a:srgbClr val="000000">
                      <a:alpha val="43137"/>
                    </a:srgbClr>
                  </a:outerShdw>
                </a:effectLst>
              </a:rPr>
              <a:t>Asnyka</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838200" y="1580972"/>
            <a:ext cx="10515600" cy="5101839"/>
          </a:xfrm>
        </p:spPr>
        <p:txBody>
          <a:bodyPr>
            <a:normAutofit fontScale="55000" lnSpcReduction="20000"/>
          </a:bodyPr>
          <a:lstStyle/>
          <a:p>
            <a:pPr marL="0" indent="0">
              <a:buNone/>
            </a:pPr>
            <a:endParaRPr lang="pl-PL" dirty="0"/>
          </a:p>
          <a:p>
            <a:pPr marL="0" indent="0" algn="just">
              <a:buNone/>
            </a:pPr>
            <a:r>
              <a:rPr lang="pl-PL" dirty="0"/>
              <a:t>W związku z 180 rocznicą urodzin Adama Asnyka, Rada Miasta Kalisza ustanowiła rok 2018 Rokiem Adama Asnyka.</a:t>
            </a:r>
          </a:p>
          <a:p>
            <a:pPr marL="0" indent="0" algn="just">
              <a:buNone/>
            </a:pPr>
            <a:r>
              <a:rPr lang="pl-PL" dirty="0"/>
              <a:t>Wcześniej zachęcono mieszkańców miasta do Konkursu na logotyp Roku Adama Asnyka. Zadaniem uczestników było przygotowanie, zaprojektowanie i wykonanie logo. Projekt laureatki, czyli Joanny Michalskiej, uczennicy Zespołu Szkół Techniczno-Elektronicznych w Kaliszu, został umieszczony m.in. na materiałach promocyjnych, plakatach, drukach związanych z jubileuszem.</a:t>
            </a:r>
          </a:p>
          <a:p>
            <a:pPr marL="0" indent="0" algn="just">
              <a:buNone/>
            </a:pPr>
            <a:r>
              <a:rPr lang="pl-PL" dirty="0"/>
              <a:t>W obchody tego wyjątkowego wydarzenia włączyły się kaliskie stowarzyszenia, instytucje i osoby prywatne. Z tej okazji przygotowano ciekawy i bogaty program imprez towarzyszących, wśród których wymienić można koncerty, wspólne czytanie, grę miejską, wystawy. </a:t>
            </a:r>
          </a:p>
          <a:p>
            <a:pPr marL="0" indent="0" algn="just">
              <a:buNone/>
            </a:pPr>
            <a:r>
              <a:rPr lang="pl-PL" dirty="0"/>
              <a:t>Do aktywności zachęcano także młodzież z kaliskich szkół, czego przykładem może być konkurs na prezentację dotyczącą pisarza, zorganizowany w kwietniu 2018 roku przez Bibliotekę Publiczną im. Adama Asnyka w Kaliszu i Wydział Pedagogiczno-Artystyczny Uniwersytetu im. Adama Mickiewicza. Zwycięzcami zostali uczniowie Zespołu Szkół Techniczno-Elektronicznych w Kaliszu. </a:t>
            </a:r>
          </a:p>
          <a:p>
            <a:pPr marL="0" indent="0" algn="just">
              <a:buNone/>
            </a:pPr>
            <a:r>
              <a:rPr lang="pl-PL" dirty="0"/>
              <a:t>W lipcu, w przyjemnej parkowej scenerii, tuż przy fontannie „Noce i dnie” odbył się wieczór poetycki, którego organizatorem było Stowarzyszenie Promocji Sztuki Łyżka Mleka.</a:t>
            </a:r>
          </a:p>
          <a:p>
            <a:pPr marL="0" indent="0" algn="just">
              <a:buNone/>
            </a:pPr>
            <a:r>
              <a:rPr lang="pl-PL" dirty="0"/>
              <a:t>Na zakończenie obchodów, już w lutym 2019 roku w Filharmonii Kaliskiej odbył się koncert „Muzyczne inspiracje Asnykiem”, którego gwiazdami była Orkiestra Symfoniczna Filharmonii Kaliskiej, zespół ZAKOPOWER oraz Ewa </a:t>
            </a:r>
            <a:r>
              <a:rPr lang="pl-PL" dirty="0" err="1"/>
              <a:t>Iżykowska</a:t>
            </a:r>
            <a:r>
              <a:rPr lang="pl-PL" dirty="0"/>
              <a:t>– Lipińska.</a:t>
            </a:r>
          </a:p>
          <a:p>
            <a:pPr marL="0" indent="0">
              <a:buNone/>
            </a:pPr>
            <a:r>
              <a:rPr lang="pl-PL" dirty="0"/>
              <a:t> </a:t>
            </a:r>
          </a:p>
          <a:p>
            <a:pPr marL="0" indent="0">
              <a:buNone/>
            </a:pPr>
            <a:r>
              <a:rPr lang="pl-PL" dirty="0"/>
              <a:t>Źródła:</a:t>
            </a:r>
          </a:p>
          <a:p>
            <a:pPr marL="0" indent="0">
              <a:buNone/>
            </a:pPr>
            <a:r>
              <a:rPr lang="pl-PL" u="sng" dirty="0">
                <a:hlinkClick r:id="rId2"/>
              </a:rPr>
              <a:t>https://kalisz.naszemiasto.pl/zaprojektuj-logotyp-obchodow-roku-adama-asnyka/ar/c13-4392954</a:t>
            </a:r>
            <a:endParaRPr lang="pl-PL" dirty="0"/>
          </a:p>
          <a:p>
            <a:pPr marL="0" indent="0">
              <a:buNone/>
            </a:pPr>
            <a:r>
              <a:rPr lang="pl-PL" u="sng" dirty="0">
                <a:hlinkClick r:id="rId3"/>
              </a:rPr>
              <a:t>https://www.kalisz.pl/dla-mieszkanca/aktualnosci/kultura/rok-adama-asnyka-w-kaliszu,1315</a:t>
            </a:r>
            <a:endParaRPr lang="pl-PL" dirty="0"/>
          </a:p>
          <a:p>
            <a:pPr marL="0" indent="0">
              <a:buNone/>
            </a:pPr>
            <a:r>
              <a:rPr lang="pl-PL" u="sng" dirty="0">
                <a:hlinkClick r:id="rId4"/>
              </a:rPr>
              <a:t>https://kalisz.naszemiasto.pl/przeglad-mlodziezowych-prezentacji-edukacyjnych-w-kaliszu/ar/c13-4856856</a:t>
            </a:r>
            <a:endParaRPr lang="pl-PL" dirty="0"/>
          </a:p>
          <a:p>
            <a:pPr marL="0" indent="0">
              <a:buNone/>
            </a:pPr>
            <a:r>
              <a:rPr lang="pl-PL" u="sng" dirty="0">
                <a:hlinkClick r:id="rId5"/>
              </a:rPr>
              <a:t>https://kalisz.naszemiasto.pl/czytanie-asnyka-przy-fontannie-noce-i-dnie-impreza/ar/c13-4717303</a:t>
            </a:r>
            <a:endParaRPr lang="pl-PL" dirty="0"/>
          </a:p>
          <a:p>
            <a:pPr marL="0" indent="0">
              <a:buNone/>
            </a:pPr>
            <a:endParaRPr lang="pl-PL" dirty="0"/>
          </a:p>
        </p:txBody>
      </p:sp>
    </p:spTree>
    <p:extLst>
      <p:ext uri="{BB962C8B-B14F-4D97-AF65-F5344CB8AC3E}">
        <p14:creationId xmlns:p14="http://schemas.microsoft.com/office/powerpoint/2010/main" val="2508705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15596"/>
            <a:ext cx="10058400" cy="3429000"/>
          </a:xfrm>
          <a:prstGeom prst="rect">
            <a:avLst/>
          </a:prstGeom>
        </p:spPr>
      </p:pic>
      <p:sp>
        <p:nvSpPr>
          <p:cNvPr id="6" name="pole tekstowe 5"/>
          <p:cNvSpPr txBox="1"/>
          <p:nvPr/>
        </p:nvSpPr>
        <p:spPr>
          <a:xfrm>
            <a:off x="2015384" y="4213077"/>
            <a:ext cx="8161233" cy="1077218"/>
          </a:xfrm>
          <a:prstGeom prst="rect">
            <a:avLst/>
          </a:prstGeom>
          <a:noFill/>
        </p:spPr>
        <p:txBody>
          <a:bodyPr wrap="square" rtlCol="0">
            <a:spAutoFit/>
          </a:bodyPr>
          <a:lstStyle/>
          <a:p>
            <a:pPr algn="ctr"/>
            <a:r>
              <a:rPr lang="pl-PL" sz="2000" dirty="0" smtClean="0"/>
              <a:t>Logotyp zaprojektowany z okazji Roku Adama Asnyka</a:t>
            </a:r>
          </a:p>
          <a:p>
            <a:pPr algn="ctr"/>
            <a:r>
              <a:rPr lang="pl-PL" sz="2000" dirty="0" smtClean="0"/>
              <a:t>Autorką jest Joanna Michalska</a:t>
            </a:r>
          </a:p>
          <a:p>
            <a:pPr algn="ctr"/>
            <a:r>
              <a:rPr lang="pl-PL" sz="1200" dirty="0" smtClean="0"/>
              <a:t>Logo pochodzi ze strony: </a:t>
            </a:r>
            <a:r>
              <a:rPr lang="pl-PL" sz="1200" dirty="0">
                <a:hlinkClick r:id="rId3"/>
              </a:rPr>
              <a:t>https://www.kalisz.pl/dla-mieszkanca/aktualnosci/kultura/rok-adama-asnyka-w-kaliszu,1315https://</a:t>
            </a:r>
            <a:r>
              <a:rPr lang="pl-PL" sz="1200" dirty="0" smtClean="0">
                <a:hlinkClick r:id="rId3"/>
              </a:rPr>
              <a:t>www.kalisz.pl/dla-mieszkanca/aktualnosci/kultura/rok-adama-asnyka-w-kaliszu,1315</a:t>
            </a:r>
            <a:r>
              <a:rPr lang="pl-PL" sz="1200" dirty="0" smtClean="0"/>
              <a:t> [dostęp: 16.04.2020]</a:t>
            </a:r>
            <a:endParaRPr lang="pl-PL" sz="1200" dirty="0"/>
          </a:p>
        </p:txBody>
      </p:sp>
    </p:spTree>
    <p:extLst>
      <p:ext uri="{BB962C8B-B14F-4D97-AF65-F5344CB8AC3E}">
        <p14:creationId xmlns:p14="http://schemas.microsoft.com/office/powerpoint/2010/main" val="8589532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Adam Asnyk wędrował po Kaliszu… i to w 2018 roku!</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sz="half" idx="1"/>
          </p:nvPr>
        </p:nvSpPr>
        <p:spPr/>
        <p:txBody>
          <a:bodyPr>
            <a:normAutofit fontScale="62500" lnSpcReduction="20000"/>
          </a:bodyPr>
          <a:lstStyle/>
          <a:p>
            <a:pPr marL="0" indent="0" algn="ctr">
              <a:buNone/>
            </a:pPr>
            <a:r>
              <a:rPr lang="pl-PL" dirty="0"/>
              <a:t>W 2018 roku przypadała 180 rocznica urodzin kaliskiego poety Adama Asnyka. Z tej okazji Kaliskie Linie Autobusowe postanowiły kaliszanom przypomnieć jego twórczość. Mieszkańcy sami mogli wybrać, jakie fragmenty dzieł pojawią się na przystankach. Zdecydowali się oczywiście na te dotyczące Kalisza. </a:t>
            </a:r>
            <a:r>
              <a:rPr lang="pl-PL" dirty="0" smtClean="0"/>
              <a:t>Pochodziły one </a:t>
            </a:r>
            <a:r>
              <a:rPr lang="pl-PL" dirty="0"/>
              <a:t>z wierszy </a:t>
            </a:r>
            <a:r>
              <a:rPr lang="pl-PL" dirty="0" smtClean="0"/>
              <a:t>„Rodzinnemu miastu”, „Jednego serca” </a:t>
            </a:r>
            <a:r>
              <a:rPr lang="pl-PL" dirty="0"/>
              <a:t>i </a:t>
            </a:r>
            <a:r>
              <a:rPr lang="pl-PL" dirty="0" smtClean="0"/>
              <a:t>„Do młodych”.</a:t>
            </a:r>
            <a:r>
              <a:rPr lang="pl-PL" dirty="0"/>
              <a:t/>
            </a:r>
            <a:br>
              <a:rPr lang="pl-PL" dirty="0"/>
            </a:br>
            <a:endParaRPr lang="pl-PL" dirty="0"/>
          </a:p>
          <a:p>
            <a:pPr marL="0" indent="0" algn="ctr">
              <a:buNone/>
            </a:pPr>
            <a:r>
              <a:rPr lang="pl-PL" dirty="0"/>
              <a:t>Na obydwóch zdjęciach są przedstawione przystanki, na których zamieszczone zostały fragmenty wiersza </a:t>
            </a:r>
            <a:r>
              <a:rPr lang="pl-PL" dirty="0" smtClean="0"/>
              <a:t>„Rodzinnemu miastu”. </a:t>
            </a:r>
            <a:r>
              <a:rPr lang="pl-PL" dirty="0"/>
              <a:t>Jeden z fragmentów opisuje krajobraz Kalisza oraz jak poeta przypomina sobie miejsca, w których był pierwszej wiosny swojego życia. Natomiast drugi fragment mówi o tym, jak poeta prosi Boga, aby ten zawsze czuwał nad Kaliszem oraz chronił przed złem jego mieszkańców. Są to jedne z najważniejszych fragmentów tego wiersza.</a:t>
            </a:r>
          </a:p>
          <a:p>
            <a:pPr marL="0" indent="0">
              <a:buNone/>
            </a:pPr>
            <a:endParaRPr lang="pl-PL" dirty="0"/>
          </a:p>
        </p:txBody>
      </p:sp>
      <p:pic>
        <p:nvPicPr>
          <p:cNvPr id="5" name="Symbol zastępczy zawartości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12835" y="1920950"/>
            <a:ext cx="4450222" cy="3573412"/>
          </a:xfrm>
        </p:spPr>
      </p:pic>
      <p:sp>
        <p:nvSpPr>
          <p:cNvPr id="6" name="pole tekstowe 5"/>
          <p:cNvSpPr txBox="1"/>
          <p:nvPr/>
        </p:nvSpPr>
        <p:spPr>
          <a:xfrm>
            <a:off x="7195558" y="5613884"/>
            <a:ext cx="3888337" cy="830997"/>
          </a:xfrm>
          <a:prstGeom prst="rect">
            <a:avLst/>
          </a:prstGeom>
          <a:noFill/>
        </p:spPr>
        <p:txBody>
          <a:bodyPr wrap="square" rtlCol="0">
            <a:spAutoFit/>
          </a:bodyPr>
          <a:lstStyle/>
          <a:p>
            <a:pPr algn="ctr"/>
            <a:r>
              <a:rPr lang="pl-PL" sz="1200" dirty="0" smtClean="0"/>
              <a:t>Zdjęcie pochodzi ze strony: </a:t>
            </a:r>
            <a:r>
              <a:rPr lang="pl-PL" sz="1200" dirty="0">
                <a:hlinkClick r:id="rId3"/>
              </a:rPr>
              <a:t>http://</a:t>
            </a:r>
            <a:r>
              <a:rPr lang="pl-PL" sz="1200" dirty="0" smtClean="0">
                <a:hlinkClick r:id="rId3"/>
              </a:rPr>
              <a:t>faktykaliskie.pl/wiadomosci/spoleczne/asnyk-na-przystankach,2616.html</a:t>
            </a:r>
            <a:endParaRPr lang="pl-PL" sz="1200" dirty="0" smtClean="0"/>
          </a:p>
          <a:p>
            <a:pPr algn="ctr"/>
            <a:r>
              <a:rPr lang="pl-PL" sz="1200" dirty="0"/>
              <a:t>MIK, fot. K. Ciupek kalisz.pl</a:t>
            </a:r>
          </a:p>
        </p:txBody>
      </p:sp>
    </p:spTree>
    <p:extLst>
      <p:ext uri="{BB962C8B-B14F-4D97-AF65-F5344CB8AC3E}">
        <p14:creationId xmlns:p14="http://schemas.microsoft.com/office/powerpoint/2010/main" val="1781458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pPr algn="ctr"/>
            <a:r>
              <a:rPr lang="pl-PL" b="1" dirty="0">
                <a:effectLst>
                  <a:outerShdw blurRad="38100" dist="38100" dir="2700000" algn="tl">
                    <a:srgbClr val="000000">
                      <a:alpha val="43137"/>
                    </a:srgbClr>
                  </a:outerShdw>
                </a:effectLst>
              </a:rPr>
              <a:t>Adam Asnyk wędrował po Kaliszu… i to w 2018 roku!</a:t>
            </a:r>
            <a:endParaRPr lang="pl-PL" dirty="0"/>
          </a:p>
        </p:txBody>
      </p:sp>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622" y="1737685"/>
            <a:ext cx="6615031" cy="4334653"/>
          </a:xfrm>
          <a:prstGeom prst="rect">
            <a:avLst/>
          </a:prstGeom>
        </p:spPr>
      </p:pic>
      <p:sp>
        <p:nvSpPr>
          <p:cNvPr id="9" name="pole tekstowe 8"/>
          <p:cNvSpPr txBox="1"/>
          <p:nvPr/>
        </p:nvSpPr>
        <p:spPr>
          <a:xfrm>
            <a:off x="2956844" y="6119336"/>
            <a:ext cx="5674408" cy="923330"/>
          </a:xfrm>
          <a:prstGeom prst="rect">
            <a:avLst/>
          </a:prstGeom>
          <a:noFill/>
        </p:spPr>
        <p:txBody>
          <a:bodyPr wrap="square" rtlCol="0">
            <a:spAutoFit/>
          </a:bodyPr>
          <a:lstStyle/>
          <a:p>
            <a:pPr algn="ctr"/>
            <a:r>
              <a:rPr lang="pl-PL" sz="1200" dirty="0"/>
              <a:t>Zdjęcie pochodzi ze strony: </a:t>
            </a:r>
            <a:r>
              <a:rPr lang="pl-PL" sz="1200" dirty="0">
                <a:hlinkClick r:id="rId3"/>
              </a:rPr>
              <a:t>http://faktykaliskie.pl/wiadomosci/spoleczne/asnyk-na-przystankach,2616.html</a:t>
            </a:r>
            <a:endParaRPr lang="pl-PL" sz="1200" dirty="0"/>
          </a:p>
          <a:p>
            <a:pPr algn="ctr"/>
            <a:r>
              <a:rPr lang="pl-PL" sz="1200" dirty="0"/>
              <a:t>MIK, fot. K. Ciupek kalisz.pl</a:t>
            </a:r>
          </a:p>
          <a:p>
            <a:endParaRPr lang="pl-PL" dirty="0"/>
          </a:p>
        </p:txBody>
      </p:sp>
    </p:spTree>
    <p:extLst>
      <p:ext uri="{BB962C8B-B14F-4D97-AF65-F5344CB8AC3E}">
        <p14:creationId xmlns:p14="http://schemas.microsoft.com/office/powerpoint/2010/main" val="1039730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pPr algn="ctr"/>
            <a:r>
              <a:rPr lang="pl-PL" b="1" dirty="0" smtClean="0"/>
              <a:t>Poezja Adama Asnyka na przystankach? Porozmawiajmy o tym!</a:t>
            </a:r>
            <a:endParaRPr lang="pl-PL" b="1" dirty="0"/>
          </a:p>
        </p:txBody>
      </p:sp>
      <p:sp>
        <p:nvSpPr>
          <p:cNvPr id="5" name="Symbol zastępczy zawartości 4"/>
          <p:cNvSpPr>
            <a:spLocks noGrp="1"/>
          </p:cNvSpPr>
          <p:nvPr>
            <p:ph idx="1"/>
          </p:nvPr>
        </p:nvSpPr>
        <p:spPr/>
        <p:txBody>
          <a:bodyPr>
            <a:noAutofit/>
          </a:bodyPr>
          <a:lstStyle/>
          <a:p>
            <a:pPr marL="0" indent="0">
              <a:buNone/>
            </a:pPr>
            <a:r>
              <a:rPr lang="pl-PL" sz="2200" dirty="0" smtClean="0"/>
              <a:t>Rozmowa z Julią, uczennicą jednej z kaliskich szkół.</a:t>
            </a:r>
          </a:p>
          <a:p>
            <a:pPr marL="0" indent="0">
              <a:buNone/>
            </a:pPr>
            <a:r>
              <a:rPr lang="pl-PL" sz="1400" dirty="0" smtClean="0"/>
              <a:t>Jakub: Czy widziałaś na </a:t>
            </a:r>
            <a:r>
              <a:rPr lang="pl-PL" sz="1400" dirty="0"/>
              <a:t>przystankach umieszczoną poezję kaliskich artystów</a:t>
            </a:r>
            <a:r>
              <a:rPr lang="pl-PL" sz="1400" dirty="0" smtClean="0"/>
              <a:t>?</a:t>
            </a:r>
          </a:p>
          <a:p>
            <a:pPr marL="0" indent="0">
              <a:buNone/>
            </a:pPr>
            <a:r>
              <a:rPr lang="pl-PL" sz="1400" dirty="0"/>
              <a:t/>
            </a:r>
            <a:br>
              <a:rPr lang="pl-PL" sz="1400" dirty="0"/>
            </a:br>
            <a:r>
              <a:rPr lang="pl-PL" sz="1400" dirty="0" smtClean="0"/>
              <a:t>Julia: Tak </a:t>
            </a:r>
            <a:r>
              <a:rPr lang="pl-PL" sz="1400" dirty="0"/>
              <a:t>zauważyłam ponieważ często korzystam z komunikacji miejskiej.</a:t>
            </a:r>
            <a:br>
              <a:rPr lang="pl-PL" sz="1400" dirty="0"/>
            </a:br>
            <a:endParaRPr lang="pl-PL" sz="1400" dirty="0" smtClean="0"/>
          </a:p>
          <a:p>
            <a:pPr marL="0" indent="0">
              <a:buNone/>
            </a:pPr>
            <a:r>
              <a:rPr lang="pl-PL" sz="1400" dirty="0" smtClean="0"/>
              <a:t>Jakub: Co sądzisz o </a:t>
            </a:r>
            <a:r>
              <a:rPr lang="pl-PL" sz="1400" dirty="0"/>
              <a:t>tym </a:t>
            </a:r>
            <a:r>
              <a:rPr lang="pl-PL" sz="1400" dirty="0" smtClean="0"/>
              <a:t>pomyśle?</a:t>
            </a:r>
            <a:r>
              <a:rPr lang="pl-PL" sz="1400" dirty="0"/>
              <a:t> </a:t>
            </a:r>
            <a:br>
              <a:rPr lang="pl-PL" sz="1400" dirty="0"/>
            </a:br>
            <a:endParaRPr lang="pl-PL" sz="1400" dirty="0" smtClean="0"/>
          </a:p>
          <a:p>
            <a:pPr marL="0" indent="0">
              <a:buNone/>
            </a:pPr>
            <a:r>
              <a:rPr lang="pl-PL" sz="1400" dirty="0" smtClean="0"/>
              <a:t>Julia: Myślę,  </a:t>
            </a:r>
            <a:r>
              <a:rPr lang="pl-PL" sz="1400" dirty="0"/>
              <a:t>że ten pomysł jest bardzo </a:t>
            </a:r>
            <a:r>
              <a:rPr lang="pl-PL" sz="1400" dirty="0" smtClean="0"/>
              <a:t>dobry. Eksponowanie poezji </a:t>
            </a:r>
            <a:r>
              <a:rPr lang="pl-PL" sz="1400" dirty="0"/>
              <a:t>umożliwia oczekującym na autobus zapoznanie się bądź przypomnienie </a:t>
            </a:r>
            <a:r>
              <a:rPr lang="pl-PL" sz="1400" dirty="0" smtClean="0"/>
              <a:t>sobie </a:t>
            </a:r>
            <a:r>
              <a:rPr lang="pl-PL" sz="1400" dirty="0"/>
              <a:t>twórczości wielkich pisarzy naszego małego miasta.</a:t>
            </a:r>
            <a:br>
              <a:rPr lang="pl-PL" sz="1400" dirty="0"/>
            </a:br>
            <a:endParaRPr lang="pl-PL" sz="1400" dirty="0"/>
          </a:p>
          <a:p>
            <a:pPr marL="0" indent="0">
              <a:buNone/>
            </a:pPr>
            <a:r>
              <a:rPr lang="pl-PL" sz="1400" dirty="0" smtClean="0"/>
              <a:t>Jakub: Jak myślisz, </a:t>
            </a:r>
            <a:r>
              <a:rPr lang="pl-PL" sz="1400" dirty="0"/>
              <a:t>kogo to bardziej zainteresuje młodzież czy osoby starsze?</a:t>
            </a:r>
            <a:br>
              <a:rPr lang="pl-PL" sz="1400" dirty="0"/>
            </a:br>
            <a:endParaRPr lang="pl-PL" sz="1400" dirty="0" smtClean="0"/>
          </a:p>
          <a:p>
            <a:pPr marL="0" indent="0">
              <a:buNone/>
            </a:pPr>
            <a:r>
              <a:rPr lang="pl-PL" sz="1400" dirty="0" smtClean="0"/>
              <a:t>Julia: Myślę </a:t>
            </a:r>
            <a:r>
              <a:rPr lang="pl-PL" sz="1400" dirty="0"/>
              <a:t>że w tym przypadku nie ma jedno znaczniej odpowiedzi. Literatura znajduje swoich odbiorców w każdym wieku.</a:t>
            </a:r>
            <a:br>
              <a:rPr lang="pl-PL" sz="1400" dirty="0"/>
            </a:br>
            <a:endParaRPr lang="pl-PL" sz="1400" dirty="0"/>
          </a:p>
          <a:p>
            <a:pPr marL="0" indent="0">
              <a:buNone/>
            </a:pPr>
            <a:r>
              <a:rPr lang="pl-PL" sz="1400" dirty="0" smtClean="0"/>
              <a:t>Jakub: I </a:t>
            </a:r>
            <a:r>
              <a:rPr lang="pl-PL" sz="1400" dirty="0"/>
              <a:t>ostatnie pytanie czy </a:t>
            </a:r>
            <a:r>
              <a:rPr lang="pl-PL" sz="1400" dirty="0" smtClean="0"/>
              <a:t>Twoim zdaniem poezja powinna zostać </a:t>
            </a:r>
            <a:r>
              <a:rPr lang="pl-PL" sz="1400" dirty="0"/>
              <a:t>umieszczona </a:t>
            </a:r>
            <a:r>
              <a:rPr lang="pl-PL" sz="1400" dirty="0" smtClean="0"/>
              <a:t>na przystankach przez cały czas?</a:t>
            </a:r>
            <a:r>
              <a:rPr lang="pl-PL" sz="1400" dirty="0"/>
              <a:t/>
            </a:r>
            <a:br>
              <a:rPr lang="pl-PL" sz="1400" dirty="0"/>
            </a:br>
            <a:endParaRPr lang="pl-PL" sz="1400" dirty="0"/>
          </a:p>
          <a:p>
            <a:pPr marL="0" indent="0">
              <a:buNone/>
            </a:pPr>
            <a:r>
              <a:rPr lang="pl-PL" sz="1400" dirty="0" smtClean="0"/>
              <a:t>Julia: Myślę, </a:t>
            </a:r>
            <a:r>
              <a:rPr lang="pl-PL" sz="1400" dirty="0"/>
              <a:t>że poezja ta powinna pozostać na stałe w gablotach przystankowych. Umila to oczekiwanie na autobus i </a:t>
            </a:r>
            <a:r>
              <a:rPr lang="pl-PL" sz="1400" dirty="0" smtClean="0"/>
              <a:t>myślę, </a:t>
            </a:r>
            <a:r>
              <a:rPr lang="pl-PL" sz="1400" dirty="0"/>
              <a:t>że </a:t>
            </a:r>
            <a:r>
              <a:rPr lang="pl-PL" sz="1400" dirty="0" smtClean="0"/>
              <a:t>niejedną </a:t>
            </a:r>
            <a:r>
              <a:rPr lang="pl-PL" sz="1400" dirty="0"/>
              <a:t>osobę zachęci to do głębszego </a:t>
            </a:r>
            <a:r>
              <a:rPr lang="pl-PL" sz="1400" dirty="0" err="1" smtClean="0"/>
              <a:t>poznawiania</a:t>
            </a:r>
            <a:r>
              <a:rPr lang="pl-PL" sz="1400" dirty="0" smtClean="0"/>
              <a:t> </a:t>
            </a:r>
            <a:r>
              <a:rPr lang="pl-PL" sz="1400" dirty="0"/>
              <a:t>twórczości kaliskich poetów.</a:t>
            </a:r>
          </a:p>
          <a:p>
            <a:pPr marL="0" indent="0">
              <a:buNone/>
            </a:pPr>
            <a:endParaRPr lang="pl-PL" sz="1400" dirty="0"/>
          </a:p>
        </p:txBody>
      </p:sp>
    </p:spTree>
    <p:extLst>
      <p:ext uri="{BB962C8B-B14F-4D97-AF65-F5344CB8AC3E}">
        <p14:creationId xmlns:p14="http://schemas.microsoft.com/office/powerpoint/2010/main" val="7180231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Upamiętnienie Marii Dąbrowskiej</a:t>
            </a:r>
            <a:endParaRPr lang="pl-PL" b="1" dirty="0">
              <a:effectLst>
                <a:outerShdw blurRad="38100" dist="38100" dir="2700000" algn="tl">
                  <a:srgbClr val="000000">
                    <a:alpha val="43137"/>
                  </a:srgbClr>
                </a:outerShdw>
              </a:effectLst>
            </a:endParaRPr>
          </a:p>
        </p:txBody>
      </p:sp>
      <p:sp>
        <p:nvSpPr>
          <p:cNvPr id="5" name="Symbol zastępczy zawartości 4"/>
          <p:cNvSpPr>
            <a:spLocks noGrp="1"/>
          </p:cNvSpPr>
          <p:nvPr>
            <p:ph idx="1"/>
          </p:nvPr>
        </p:nvSpPr>
        <p:spPr/>
        <p:txBody>
          <a:bodyPr>
            <a:normAutofit lnSpcReduction="10000"/>
          </a:bodyPr>
          <a:lstStyle/>
          <a:p>
            <a:pPr marL="0" indent="0" algn="just">
              <a:buNone/>
            </a:pPr>
            <a:r>
              <a:rPr lang="pl-PL" sz="2600" dirty="0"/>
              <a:t>Upamiętnienie Marii Dąbrowskiej obyło się 5 czerwca 2019 roku.</a:t>
            </a:r>
            <a:br>
              <a:rPr lang="pl-PL" sz="2600" dirty="0"/>
            </a:br>
            <a:r>
              <a:rPr lang="pl-PL" sz="2600" dirty="0" smtClean="0"/>
              <a:t>Z </a:t>
            </a:r>
            <a:r>
              <a:rPr lang="pl-PL" sz="2600" dirty="0"/>
              <a:t>tej okazji przygotowano grę, która polegała na uzupełnianiu tekstów pisarki, rozwiązywaniu zadań i wykonywaniu poleceń. Na trasie przebiegającej od ulicy Górnośląskiej 69A, przez Śródmiejską aż po samo centrum Kalisza można było znaleźć niespodzianki.</a:t>
            </a:r>
            <a:br>
              <a:rPr lang="pl-PL" sz="2600" dirty="0"/>
            </a:br>
            <a:endParaRPr lang="pl-PL" sz="2600" dirty="0" smtClean="0"/>
          </a:p>
          <a:p>
            <a:pPr marL="0" indent="0" algn="just">
              <a:buNone/>
            </a:pPr>
            <a:r>
              <a:rPr lang="pl-PL" sz="2600" dirty="0" smtClean="0"/>
              <a:t>Kolejne </a:t>
            </a:r>
            <a:r>
              <a:rPr lang="pl-PL" sz="2600" dirty="0"/>
              <a:t>upamiętnienie to kolejna gra - tym razem mobilna. Gra zawiera oznaczone i opisane cytatami z powieści wybrane miejsca w Kaliszu. W zabawie możemy wziąć udział jedynie na terenie Kalisza w pobliżu opisanych miejsc. Żeby to zrobić należy ją zainstalować ze sklepu Play wpisując </a:t>
            </a:r>
            <a:r>
              <a:rPr lang="pl-PL" sz="2600" dirty="0" err="1"/>
              <a:t>BigAdventure</a:t>
            </a:r>
            <a:r>
              <a:rPr lang="pl-PL" sz="2600" dirty="0"/>
              <a:t>, skąd należy pobrać grę pt. Kalisz w powieści "Noce i Dnie". Gra trwa około godzinę.</a:t>
            </a:r>
          </a:p>
          <a:p>
            <a:pPr algn="just"/>
            <a:endParaRPr lang="pl-PL" dirty="0" smtClean="0"/>
          </a:p>
        </p:txBody>
      </p:sp>
    </p:spTree>
    <p:extLst>
      <p:ext uri="{BB962C8B-B14F-4D97-AF65-F5344CB8AC3E}">
        <p14:creationId xmlns:p14="http://schemas.microsoft.com/office/powerpoint/2010/main" val="2502997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478564"/>
            <a:ext cx="10058400" cy="5657850"/>
          </a:xfrm>
          <a:prstGeom prst="rect">
            <a:avLst/>
          </a:prstGeom>
          <a:ln>
            <a:noFill/>
          </a:ln>
          <a:effectLst>
            <a:softEdge rad="112500"/>
          </a:effectLst>
        </p:spPr>
      </p:pic>
      <p:sp>
        <p:nvSpPr>
          <p:cNvPr id="3" name="pole tekstowe 2"/>
          <p:cNvSpPr txBox="1"/>
          <p:nvPr/>
        </p:nvSpPr>
        <p:spPr>
          <a:xfrm>
            <a:off x="4127619" y="6142660"/>
            <a:ext cx="3717421" cy="646331"/>
          </a:xfrm>
          <a:prstGeom prst="rect">
            <a:avLst/>
          </a:prstGeom>
          <a:noFill/>
        </p:spPr>
        <p:txBody>
          <a:bodyPr wrap="square" rtlCol="0" anchor="ctr">
            <a:spAutoFit/>
          </a:bodyPr>
          <a:lstStyle/>
          <a:p>
            <a:pPr algn="ctr"/>
            <a:r>
              <a:rPr lang="pl-PL" dirty="0" smtClean="0"/>
              <a:t>Grupa „przyłapana” przy pracy </a:t>
            </a:r>
            <a:r>
              <a:rPr lang="pl-PL" dirty="0" smtClean="0">
                <a:sym typeface="Wingdings" panose="05000000000000000000" pitchFamily="2" charset="2"/>
              </a:rPr>
              <a:t> </a:t>
            </a:r>
            <a:endParaRPr lang="pl-PL" dirty="0" smtClean="0"/>
          </a:p>
          <a:p>
            <a:pPr algn="ctr"/>
            <a:r>
              <a:rPr lang="pl-PL" dirty="0" smtClean="0"/>
              <a:t>Autor fotografii: Anna </a:t>
            </a:r>
            <a:r>
              <a:rPr lang="pl-PL" dirty="0" err="1" smtClean="0"/>
              <a:t>Kostuj</a:t>
            </a:r>
            <a:endParaRPr lang="pl-PL" dirty="0"/>
          </a:p>
        </p:txBody>
      </p:sp>
    </p:spTree>
    <p:extLst>
      <p:ext uri="{BB962C8B-B14F-4D97-AF65-F5344CB8AC3E}">
        <p14:creationId xmlns:p14="http://schemas.microsoft.com/office/powerpoint/2010/main" val="37183983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Czy warto wykorzystywać nowe technologie, aby promować twórczość kaliskich poetów?</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fontScale="85000" lnSpcReduction="10000"/>
          </a:bodyPr>
          <a:lstStyle/>
          <a:p>
            <a:pPr marL="0" indent="0" algn="just">
              <a:buNone/>
            </a:pPr>
            <a:r>
              <a:rPr lang="pl-PL" dirty="0" smtClean="0"/>
              <a:t>Marcin: Moim zdaniem, tak! Jak najbardziej warto wykorzystywać nowoczesne rozwiązania do szerzenia wiedzy o pisarzach. Każda opcja, aby rozpowszechnić wiedzę o nich jest dobrą opcją. Kim byliby ci twórcy, którzy „nie przebiliby się” ponad innych, gdyby nie potęga sieci? (…) W ten sposób mogę siedzieć sobie wygodnie w domu i czytać poezję japońską, nowoczesną, czy klasyczną.</a:t>
            </a:r>
          </a:p>
          <a:p>
            <a:pPr marL="0" indent="0" algn="just">
              <a:buNone/>
            </a:pPr>
            <a:endParaRPr lang="pl-PL" dirty="0"/>
          </a:p>
          <a:p>
            <a:pPr marL="0" indent="0" algn="just">
              <a:buNone/>
            </a:pPr>
            <a:r>
              <a:rPr lang="pl-PL" dirty="0"/>
              <a:t>Wiktor: Uważam, że tak ponieważ nowoczesne sposoby przekazywania wiedzy mogą trafić do dużo większej liczby osób. Różne </a:t>
            </a:r>
            <a:r>
              <a:rPr lang="pl-PL" dirty="0" smtClean="0"/>
              <a:t>fora, media </a:t>
            </a:r>
            <a:r>
              <a:rPr lang="pl-PL" dirty="0" err="1"/>
              <a:t>społecznościowe</a:t>
            </a:r>
            <a:r>
              <a:rPr lang="pl-PL" dirty="0"/>
              <a:t> itp. trafią do wielu młodych </a:t>
            </a:r>
            <a:r>
              <a:rPr lang="pl-PL" dirty="0" smtClean="0"/>
              <a:t>ludzi. (…) Nowoczesne </a:t>
            </a:r>
            <a:r>
              <a:rPr lang="pl-PL" dirty="0"/>
              <a:t>sposoby są szybsze, łatwiejsze a przede wszystkim </a:t>
            </a:r>
            <a:r>
              <a:rPr lang="pl-PL" dirty="0" smtClean="0"/>
              <a:t>wygodniejsze. Trafiają </a:t>
            </a:r>
            <a:r>
              <a:rPr lang="pl-PL" dirty="0"/>
              <a:t>praktycznie do wszystkich, </a:t>
            </a:r>
            <a:r>
              <a:rPr lang="pl-PL" dirty="0" smtClean="0"/>
              <a:t>nawet do tych, którzy nie są aż tak zaciekawieni, </a:t>
            </a:r>
            <a:r>
              <a:rPr lang="pl-PL" dirty="0"/>
              <a:t>podczas gdy tradycyjny sposób trafiał tylko do tych </a:t>
            </a:r>
            <a:r>
              <a:rPr lang="pl-PL" dirty="0" smtClean="0"/>
              <a:t>zainteresowanych. Uważam więc, </a:t>
            </a:r>
            <a:r>
              <a:rPr lang="pl-PL" dirty="0"/>
              <a:t>że warto wykorzystywać nowoczesne sposoby przekazywania wiedzy o autorach, poetach i pisarzach. </a:t>
            </a:r>
          </a:p>
        </p:txBody>
      </p:sp>
    </p:spTree>
    <p:extLst>
      <p:ext uri="{BB962C8B-B14F-4D97-AF65-F5344CB8AC3E}">
        <p14:creationId xmlns:p14="http://schemas.microsoft.com/office/powerpoint/2010/main" val="16296979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effectLst>
                  <a:outerShdw blurRad="38100" dist="38100" dir="2700000" algn="tl">
                    <a:srgbClr val="000000">
                      <a:alpha val="43137"/>
                    </a:srgbClr>
                  </a:outerShdw>
                </a:effectLst>
              </a:rPr>
              <a:t>Adam Asnyk, Maria Konopnicka i Maria Dąbrowska w świadomości współczesnych Kaliszan</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lnSpcReduction="10000"/>
          </a:bodyPr>
          <a:lstStyle/>
          <a:p>
            <a:pPr marL="0" indent="0" algn="just">
              <a:buNone/>
            </a:pPr>
            <a:r>
              <a:rPr lang="pl-PL" dirty="0" smtClean="0"/>
              <a:t>Rozmowa z panem Piotrem, studentem, absolwentem Liceum Plastycznego w Kaliszu.</a:t>
            </a:r>
          </a:p>
          <a:p>
            <a:pPr marL="0" indent="0" algn="just">
              <a:buNone/>
            </a:pPr>
            <a:r>
              <a:rPr lang="pl-PL" sz="2200" dirty="0" smtClean="0"/>
              <a:t>GP (Grupa Projektowa): Czy zna Pan jakieś wydarzenia związane z upamiętnieniem Adama Asnyka, Marii Konopnickiej i Marii Dąbrowskiej?</a:t>
            </a:r>
            <a:r>
              <a:rPr lang="pl-PL" sz="2200" dirty="0"/>
              <a:t> </a:t>
            </a:r>
            <a:r>
              <a:rPr lang="pl-PL" sz="2200" dirty="0" smtClean="0"/>
              <a:t>Jeśli tak, to jakie i czy brał Pan w nich udział?</a:t>
            </a:r>
          </a:p>
          <a:p>
            <a:pPr marL="0" indent="0" algn="just">
              <a:buNone/>
            </a:pPr>
            <a:r>
              <a:rPr lang="pl-PL" sz="2200" dirty="0" smtClean="0"/>
              <a:t>PP (Pan Piotr): Szczerze powiedziawszy nie kojarzę, by w Kaliszu odbywały się jakieś </a:t>
            </a:r>
            <a:r>
              <a:rPr lang="pl-PL" sz="2200" dirty="0" err="1" smtClean="0"/>
              <a:t>eventy</a:t>
            </a:r>
            <a:r>
              <a:rPr lang="pl-PL" sz="2200" dirty="0" smtClean="0"/>
              <a:t> stricte poświęcone tym wybitnym twórcom. Natomiast miałem okazję być w miejscowości Russów, gdzie znajduje się dworek Marii Dąbrowskiej i okazjonalnie organizowane są tam inscenizacje przenoszące w czasy współczesne wybitnej pisarce.</a:t>
            </a:r>
          </a:p>
          <a:p>
            <a:pPr marL="0" indent="0">
              <a:buNone/>
            </a:pPr>
            <a:r>
              <a:rPr lang="pl-PL" sz="2200" dirty="0"/>
              <a:t>GP: Czy uważa Pan, że Kaliszanie powinni pamiętać o tych pisarzach?</a:t>
            </a:r>
          </a:p>
          <a:p>
            <a:pPr marL="0" indent="0">
              <a:buNone/>
            </a:pPr>
            <a:r>
              <a:rPr lang="pl-PL" sz="2200" dirty="0"/>
              <a:t>PP: Uważam, że nie tylko Kaliszanie, ale my jako naród polski powinniśmy być dumni z tak wybitnych osobowości. Bo bez wątpienia mówimy tutaj o osobach, które grubą kreską zapisały się na złotych kartach historii naszego narodu.</a:t>
            </a:r>
          </a:p>
          <a:p>
            <a:pPr marL="0" indent="0" algn="just">
              <a:buNone/>
            </a:pPr>
            <a:endParaRPr lang="pl-PL" sz="2400" dirty="0" smtClean="0"/>
          </a:p>
        </p:txBody>
      </p:sp>
    </p:spTree>
    <p:extLst>
      <p:ext uri="{BB962C8B-B14F-4D97-AF65-F5344CB8AC3E}">
        <p14:creationId xmlns:p14="http://schemas.microsoft.com/office/powerpoint/2010/main" val="6703418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a:effectLst>
                  <a:outerShdw blurRad="38100" dist="38100" dir="2700000" algn="tl">
                    <a:srgbClr val="000000">
                      <a:alpha val="43137"/>
                    </a:srgbClr>
                  </a:outerShdw>
                </a:effectLst>
              </a:rPr>
              <a:t>Adam Asnyk, Maria Konopnicka i Maria Dąbrowska w świadomości współczesnych Kaliszan</a:t>
            </a:r>
            <a:endParaRPr lang="pl-PL" dirty="0"/>
          </a:p>
        </p:txBody>
      </p:sp>
      <p:sp>
        <p:nvSpPr>
          <p:cNvPr id="3" name="Symbol zastępczy zawartości 2"/>
          <p:cNvSpPr>
            <a:spLocks noGrp="1"/>
          </p:cNvSpPr>
          <p:nvPr>
            <p:ph idx="1"/>
          </p:nvPr>
        </p:nvSpPr>
        <p:spPr/>
        <p:txBody>
          <a:bodyPr/>
          <a:lstStyle/>
          <a:p>
            <a:pPr marL="0" indent="0" algn="just">
              <a:buNone/>
            </a:pPr>
            <a:r>
              <a:rPr lang="pl-PL" dirty="0" smtClean="0"/>
              <a:t>GP: Jak </a:t>
            </a:r>
            <a:r>
              <a:rPr lang="pl-PL" dirty="0"/>
              <a:t>ci pisarze mogą wpływać na współczesnych mieszkańców miasta</a:t>
            </a:r>
            <a:r>
              <a:rPr lang="pl-PL" dirty="0" smtClean="0"/>
              <a:t>?</a:t>
            </a:r>
          </a:p>
          <a:p>
            <a:pPr marL="0" indent="0" algn="just">
              <a:buNone/>
            </a:pPr>
            <a:r>
              <a:rPr lang="pl-PL" dirty="0" smtClean="0"/>
              <a:t>PP: Na to pytanie nie znajdę jednoznacznej odpowiedzi. Myślę, że wśród społeczności miasta Kalisza możemy wyróżnić trzy typy ustosunkowania się do tych twórców. Typ ludzi świadomych pochodzenia i dorobku wyżej wymienionych pisarzy. Ludzi, którzy „coś tam słyszeli”  oraz oczywiście ludzi, którzy kompletnie nie mają pojęcia, że tacy twórcy w ogóle istnieli. Bez wątpienia dla ludzi świadomych, te trzy postaci są powodem do dumy, a może i swego rodzaju inspiracją w podejmowanych działaniach.</a:t>
            </a:r>
            <a:endParaRPr lang="pl-PL" dirty="0"/>
          </a:p>
          <a:p>
            <a:pPr marL="0" indent="0" algn="just">
              <a:buNone/>
            </a:pPr>
            <a:endParaRPr lang="pl-PL" dirty="0"/>
          </a:p>
        </p:txBody>
      </p:sp>
    </p:spTree>
    <p:extLst>
      <p:ext uri="{BB962C8B-B14F-4D97-AF65-F5344CB8AC3E}">
        <p14:creationId xmlns:p14="http://schemas.microsoft.com/office/powerpoint/2010/main" val="31771195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effectLst>
                  <a:outerShdw blurRad="38100" dist="38100" dir="2700000" algn="tl">
                    <a:srgbClr val="000000">
                      <a:alpha val="43137"/>
                    </a:srgbClr>
                  </a:outerShdw>
                </a:effectLst>
              </a:rPr>
              <a:t>Adam Asnyk, Maria Konopnicka i Maria Dąbrowska w świadomości współczesnych Kaliszan</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a:bodyPr>
          <a:lstStyle/>
          <a:p>
            <a:pPr marL="0" indent="0" algn="just">
              <a:buNone/>
            </a:pPr>
            <a:r>
              <a:rPr lang="pl-PL" dirty="0" smtClean="0"/>
              <a:t>Rozmowa z panią Dominiką, pracownikiem Urzędu Skarbowego w Kaliszu, absolwentką UAM oraz I Liceum Ogólnokształcącego im. Adama Asnyka w Kaliszu.</a:t>
            </a:r>
          </a:p>
          <a:p>
            <a:pPr marL="0" indent="0" algn="just">
              <a:buNone/>
            </a:pPr>
            <a:r>
              <a:rPr lang="pl-PL" sz="2200" dirty="0" smtClean="0"/>
              <a:t>GP (Grupa Projektowa): Czy </a:t>
            </a:r>
            <a:r>
              <a:rPr lang="pl-PL" sz="2200" dirty="0"/>
              <a:t>uważa </a:t>
            </a:r>
            <a:r>
              <a:rPr lang="pl-PL" sz="2200" dirty="0" smtClean="0"/>
              <a:t>Pani, </a:t>
            </a:r>
            <a:r>
              <a:rPr lang="pl-PL" sz="2200" dirty="0"/>
              <a:t>że Kaliszanie powinni pamiętać o tych pisarzach?</a:t>
            </a:r>
          </a:p>
          <a:p>
            <a:pPr marL="0" indent="0" algn="just">
              <a:buNone/>
            </a:pPr>
            <a:endParaRPr lang="pl-PL" sz="2400" dirty="0" smtClean="0"/>
          </a:p>
        </p:txBody>
      </p:sp>
      <p:pic>
        <p:nvPicPr>
          <p:cNvPr id="4" name="d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63521" y="4261292"/>
            <a:ext cx="487363" cy="487363"/>
          </a:xfrm>
          <a:prstGeom prst="rect">
            <a:avLst/>
          </a:prstGeom>
        </p:spPr>
      </p:pic>
    </p:spTree>
    <p:extLst>
      <p:ext uri="{BB962C8B-B14F-4D97-AF65-F5344CB8AC3E}">
        <p14:creationId xmlns:p14="http://schemas.microsoft.com/office/powerpoint/2010/main" val="3092114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effectLst>
                  <a:outerShdw blurRad="38100" dist="38100" dir="2700000" algn="tl">
                    <a:srgbClr val="000000">
                      <a:alpha val="43137"/>
                    </a:srgbClr>
                  </a:outerShdw>
                </a:effectLst>
              </a:rPr>
              <a:t>Adam Asnyk, Maria Konopnicka i Maria Dąbrowska w świadomości współczesnych Kaliszan</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a:bodyPr>
          <a:lstStyle/>
          <a:p>
            <a:pPr marL="0" indent="0" algn="just">
              <a:buNone/>
            </a:pPr>
            <a:r>
              <a:rPr lang="pl-PL" dirty="0" smtClean="0"/>
              <a:t>Rozmowa z panem Hubertem, naszym gościem, dziennikarzem kaliskich mediów, absolwentem UAM, mieszkańcem Kalisza.</a:t>
            </a:r>
          </a:p>
          <a:p>
            <a:pPr marL="0" indent="0" algn="just">
              <a:buNone/>
            </a:pPr>
            <a:r>
              <a:rPr lang="pl-PL" sz="2200" dirty="0" smtClean="0"/>
              <a:t>GP (Grupa Projektowa): Czy uważa Pan, że Kaliszanie powinni pamiętać o tych pisarzach?</a:t>
            </a:r>
          </a:p>
          <a:p>
            <a:pPr marL="0" indent="0" algn="just">
              <a:buNone/>
            </a:pPr>
            <a:endParaRPr lang="pl-PL" sz="2400" dirty="0" smtClean="0"/>
          </a:p>
        </p:txBody>
      </p:sp>
      <p:pic>
        <p:nvPicPr>
          <p:cNvPr id="5" name="h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851100"/>
            <a:ext cx="487363" cy="487363"/>
          </a:xfrm>
          <a:prstGeom prst="rect">
            <a:avLst/>
          </a:prstGeom>
        </p:spPr>
      </p:pic>
    </p:spTree>
    <p:extLst>
      <p:ext uri="{BB962C8B-B14F-4D97-AF65-F5344CB8AC3E}">
        <p14:creationId xmlns:p14="http://schemas.microsoft.com/office/powerpoint/2010/main" val="3744534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Kaliszanie powinni pamiętać o „swoich” pisarzach!</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fontScale="70000" lnSpcReduction="20000"/>
          </a:bodyPr>
          <a:lstStyle/>
          <a:p>
            <a:pPr marL="0" indent="0" algn="just">
              <a:buNone/>
            </a:pPr>
            <a:r>
              <a:rPr lang="pl-PL" dirty="0"/>
              <a:t>To niesamowite, że pomimo tak ciężkich czasów jakie panowały w tamtym okresie, nasi pisarze </a:t>
            </a:r>
            <a:r>
              <a:rPr lang="pl-PL" dirty="0" smtClean="0"/>
              <a:t>walczyli </a:t>
            </a:r>
            <a:r>
              <a:rPr lang="pl-PL" dirty="0"/>
              <a:t>o mowę i kulturę polską i opisywali wszystko co się działo. Dzięki ich twórczości możemy sobie teraz wyobrazić jak wyglądał wtedy </a:t>
            </a:r>
            <a:r>
              <a:rPr lang="pl-PL" dirty="0" smtClean="0"/>
              <a:t>świat. Bez takich zapisków </a:t>
            </a:r>
            <a:r>
              <a:rPr lang="pl-PL" dirty="0"/>
              <a:t>nie </a:t>
            </a:r>
            <a:r>
              <a:rPr lang="pl-PL" dirty="0" smtClean="0"/>
              <a:t>mielibyśmy o tym pojęcia</a:t>
            </a:r>
            <a:r>
              <a:rPr lang="pl-PL" dirty="0"/>
              <a:t>.</a:t>
            </a:r>
          </a:p>
          <a:p>
            <a:pPr marL="0" indent="0" algn="just">
              <a:buNone/>
            </a:pPr>
            <a:r>
              <a:rPr lang="pl-PL" dirty="0"/>
              <a:t>Asnyk poświęcił Kaliszowi cały utwór pt. „Rodzinnemu miastu”.</a:t>
            </a:r>
          </a:p>
          <a:p>
            <a:pPr marL="0" indent="0" algn="just">
              <a:buNone/>
            </a:pPr>
            <a:r>
              <a:rPr lang="pl-PL" dirty="0"/>
              <a:t>Maria Konopnicka z naszym miastem miała dużo wspólnego ponieważ żyła tu dwadzieścia lat, pochowała tu matkę, zawarła związek małżeński, urodziła dziecko. Kaliszowi dedykowała także swój wiersz „Wychowałeś ty mnie grodzie”.</a:t>
            </a:r>
          </a:p>
          <a:p>
            <a:pPr marL="0" indent="0" algn="just">
              <a:buNone/>
            </a:pPr>
            <a:r>
              <a:rPr lang="pl-PL" dirty="0"/>
              <a:t>Maria Dąbrowska mówiła: </a:t>
            </a:r>
            <a:r>
              <a:rPr lang="pl-PL" i="1" dirty="0"/>
              <a:t>„Jestem dzieckiem ziemi kaliskiej. Z jej okolic i z samego Kalisza czerpałam natchnienie do moich książek: „Uśmiech dzieciństwa", „Ludzie stamtąd" oraz „Noce i dnie”. Ta ziemia kształtowała moje poczucie artystyczne, styl i język mojej całej twórczości. Dla mnie Kalisz jest już tyko snem dzieciństwa i pierwszych lat młodości. Lecz w tym śnie - jest miastem najpiękniejszym na świecie. Miastem o najpiękniejszym parku, najpiękniejszej rzece, najpiękniejszych ulicach, mostach, najpiękniejszych nocach i dniach.”</a:t>
            </a:r>
            <a:r>
              <a:rPr lang="pl-PL" dirty="0"/>
              <a:t> </a:t>
            </a:r>
          </a:p>
          <a:p>
            <a:pPr marL="0" indent="0" algn="just">
              <a:buNone/>
            </a:pPr>
            <a:r>
              <a:rPr lang="pl-PL" dirty="0"/>
              <a:t>Uchowaniem ich pięknej twórczości i nazwisk są takie ważne miejsca w Kaliszu jak: Liceum Ogólnokształcące im. Adama Asnyka, pomnik Marii Konopnickiej, dworek czy ulica Marii Dąbrowskiej. Powinniśmy w sercach nosić </a:t>
            </a:r>
            <a:r>
              <a:rPr lang="pl-PL" dirty="0" smtClean="0"/>
              <a:t>radość z tego, że </a:t>
            </a:r>
            <a:r>
              <a:rPr lang="pl-PL" dirty="0"/>
              <a:t>po Ziemi Kaliskiej stąpały tak ważne osoby.</a:t>
            </a:r>
          </a:p>
          <a:p>
            <a:pPr marL="0" indent="0" algn="just">
              <a:buNone/>
            </a:pPr>
            <a:endParaRPr lang="pl-PL" dirty="0"/>
          </a:p>
          <a:p>
            <a:pPr marL="0" indent="0">
              <a:buNone/>
            </a:pPr>
            <a:endParaRPr lang="pl-PL" dirty="0"/>
          </a:p>
        </p:txBody>
      </p:sp>
    </p:spTree>
    <p:extLst>
      <p:ext uri="{BB962C8B-B14F-4D97-AF65-F5344CB8AC3E}">
        <p14:creationId xmlns:p14="http://schemas.microsoft.com/office/powerpoint/2010/main" val="39832098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effectLst>
                  <a:outerShdw blurRad="38100" dist="38100" dir="2700000" algn="tl">
                    <a:srgbClr val="000000">
                      <a:alpha val="43137"/>
                    </a:srgbClr>
                  </a:outerShdw>
                </a:effectLst>
              </a:rPr>
              <a:t>Bibliografia:</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fontScale="40000" lnSpcReduction="20000"/>
          </a:bodyPr>
          <a:lstStyle/>
          <a:p>
            <a:pPr marL="0" indent="0">
              <a:buNone/>
            </a:pPr>
            <a:r>
              <a:rPr lang="pt-BR" u="sng" dirty="0" smtClean="0">
                <a:hlinkClick r:id="rId2"/>
              </a:rPr>
              <a:t>http</a:t>
            </a:r>
            <a:r>
              <a:rPr lang="pt-BR" u="sng" dirty="0">
                <a:hlinkClick r:id="rId2"/>
              </a:rPr>
              <a:t>://www.info.kalisz.pl/biograf/asnyk.htm</a:t>
            </a:r>
            <a:endParaRPr lang="pt-BR" dirty="0"/>
          </a:p>
          <a:p>
            <a:pPr marL="0" indent="0">
              <a:buNone/>
            </a:pPr>
            <a:r>
              <a:rPr lang="pt-BR" u="sng" dirty="0" smtClean="0">
                <a:hlinkClick r:id="rId3"/>
              </a:rPr>
              <a:t>http</a:t>
            </a:r>
            <a:r>
              <a:rPr lang="pt-BR" u="sng" dirty="0">
                <a:hlinkClick r:id="rId3"/>
              </a:rPr>
              <a:t>://www.info.kalisz.pl/biograf/konopnic.htm</a:t>
            </a:r>
            <a:endParaRPr lang="pt-BR" dirty="0"/>
          </a:p>
          <a:p>
            <a:pPr marL="0" indent="0">
              <a:buNone/>
            </a:pPr>
            <a:r>
              <a:rPr lang="pt-BR" u="sng" dirty="0" smtClean="0">
                <a:hlinkClick r:id="rId4"/>
              </a:rPr>
              <a:t>http</a:t>
            </a:r>
            <a:r>
              <a:rPr lang="pt-BR" u="sng" dirty="0">
                <a:hlinkClick r:id="rId4"/>
              </a:rPr>
              <a:t>://</a:t>
            </a:r>
            <a:r>
              <a:rPr lang="pt-BR" u="sng" dirty="0" smtClean="0">
                <a:hlinkClick r:id="rId4"/>
              </a:rPr>
              <a:t>www.info.kalisz.pl/biograf/dabrowsk.htm</a:t>
            </a:r>
            <a:endParaRPr lang="pl-PL" u="sng" dirty="0" smtClean="0"/>
          </a:p>
          <a:p>
            <a:pPr marL="0" indent="0">
              <a:buNone/>
            </a:pPr>
            <a:r>
              <a:rPr lang="pl-PL" dirty="0">
                <a:hlinkClick r:id="rId5"/>
              </a:rPr>
              <a:t>http://www.info.kalisz.pl/kalwlit/index.html</a:t>
            </a:r>
            <a:endParaRPr lang="pl-PL" u="sng" dirty="0" smtClean="0"/>
          </a:p>
          <a:p>
            <a:pPr marL="0" indent="0">
              <a:buNone/>
            </a:pPr>
            <a:r>
              <a:rPr lang="pl-PL" u="sng" dirty="0">
                <a:hlinkClick r:id="rId6"/>
              </a:rPr>
              <a:t>https://kalisz.naszemiasto.pl/zaprojektuj-logotyp-obchodow-roku-adama-asnyka/ar/c13-4392954</a:t>
            </a:r>
            <a:endParaRPr lang="pl-PL" dirty="0"/>
          </a:p>
          <a:p>
            <a:pPr marL="0" indent="0">
              <a:buNone/>
            </a:pPr>
            <a:r>
              <a:rPr lang="pl-PL" u="sng" dirty="0">
                <a:hlinkClick r:id="rId7"/>
              </a:rPr>
              <a:t>https://www.kalisz.pl/dla-mieszkanca/aktualnosci/kultura/rok-adama-asnyka-w-kaliszu,1315</a:t>
            </a:r>
            <a:endParaRPr lang="pl-PL" dirty="0"/>
          </a:p>
          <a:p>
            <a:pPr marL="0" indent="0">
              <a:buNone/>
            </a:pPr>
            <a:r>
              <a:rPr lang="pl-PL" u="sng" dirty="0">
                <a:hlinkClick r:id="rId8"/>
              </a:rPr>
              <a:t>https://kalisz.naszemiasto.pl/przeglad-mlodziezowych-prezentacji-edukacyjnych-w-kaliszu/ar/c13-4856856</a:t>
            </a:r>
            <a:endParaRPr lang="pl-PL" dirty="0"/>
          </a:p>
          <a:p>
            <a:pPr marL="0" indent="0">
              <a:buNone/>
            </a:pPr>
            <a:r>
              <a:rPr lang="pl-PL" u="sng" dirty="0">
                <a:hlinkClick r:id="rId9"/>
              </a:rPr>
              <a:t>https://</a:t>
            </a:r>
            <a:r>
              <a:rPr lang="pl-PL" u="sng" dirty="0" smtClean="0">
                <a:hlinkClick r:id="rId9"/>
              </a:rPr>
              <a:t>kalisz.naszemiasto.pl/czytanie-asnyka-przy-fontannie-noce-i-dnie-impreza/ar/c13-4717303</a:t>
            </a:r>
            <a:endParaRPr lang="pl-PL" u="sng" dirty="0" smtClean="0"/>
          </a:p>
          <a:p>
            <a:pPr marL="0" indent="0">
              <a:buNone/>
            </a:pPr>
            <a:r>
              <a:rPr lang="pl-PL" dirty="0">
                <a:hlinkClick r:id="rId10"/>
              </a:rPr>
              <a:t>https://www.kalisz.pl/dla-mieszkanca/aktualnosci/kultura/rok-adama-asnyka-w-kaliszu,1315https://www.kalisz.pl/dla-mieszkanca/aktualnosci/kultura/rok-adama-asnyka-w-kaliszu,1315</a:t>
            </a:r>
            <a:endParaRPr lang="pl-PL" dirty="0"/>
          </a:p>
          <a:p>
            <a:pPr marL="0" indent="0">
              <a:buNone/>
            </a:pPr>
            <a:r>
              <a:rPr lang="pl-PL" dirty="0">
                <a:hlinkClick r:id="rId11"/>
              </a:rPr>
              <a:t>http://faktykaliskie.pl/wiadomosci/spoleczne/asnyk-na-przystankach,2616.html</a:t>
            </a:r>
            <a:endParaRPr lang="pl-PL" dirty="0"/>
          </a:p>
          <a:p>
            <a:pPr marL="0" indent="0">
              <a:buNone/>
            </a:pPr>
            <a:r>
              <a:rPr lang="pl-PL" u="sng" dirty="0">
                <a:hlinkClick r:id="rId12"/>
              </a:rPr>
              <a:t>https://www.muzeumwkaliszu.pl/dworek-marii-dabrowskiej-w-russowie.html</a:t>
            </a:r>
            <a:endParaRPr lang="pl-PL" dirty="0"/>
          </a:p>
          <a:p>
            <a:pPr marL="0" indent="0">
              <a:buNone/>
            </a:pPr>
            <a:r>
              <a:rPr lang="pl-PL" u="sng" dirty="0">
                <a:hlinkClick r:id="rId13"/>
              </a:rPr>
              <a:t>https://</a:t>
            </a:r>
            <a:r>
              <a:rPr lang="pl-PL" u="sng" dirty="0" smtClean="0">
                <a:hlinkClick r:id="rId13"/>
              </a:rPr>
              <a:t>pl.wikipedia.org/wiki/Dworek_Marii_D%C4%85browskiej_w_Russowie</a:t>
            </a:r>
            <a:endParaRPr lang="pl-PL" u="sng" dirty="0" smtClean="0"/>
          </a:p>
          <a:p>
            <a:pPr marL="0" indent="0">
              <a:buNone/>
            </a:pPr>
            <a:r>
              <a:rPr lang="pl-PL" u="sng" dirty="0">
                <a:hlinkClick r:id="rId14"/>
              </a:rPr>
              <a:t>http://www.cit.kalisz.pl/cat2show,42,176</a:t>
            </a:r>
            <a:endParaRPr lang="pl-PL" dirty="0"/>
          </a:p>
          <a:p>
            <a:pPr marL="0" indent="0">
              <a:buNone/>
            </a:pPr>
            <a:r>
              <a:rPr lang="pl-PL" u="sng" dirty="0">
                <a:hlinkClick r:id="rId15"/>
              </a:rPr>
              <a:t>https://wkaliszu.pl/8064129/Pomniki_kaliskie_cz_I.html</a:t>
            </a:r>
            <a:endParaRPr lang="pl-PL" dirty="0"/>
          </a:p>
          <a:p>
            <a:pPr marL="0" indent="0">
              <a:buNone/>
            </a:pPr>
            <a:r>
              <a:rPr lang="pl-PL" u="sng" dirty="0">
                <a:hlinkClick r:id="rId16"/>
              </a:rPr>
              <a:t>https://zyciekalisza.pl/artykul/dlaczego-maria-konopnicka/621737</a:t>
            </a:r>
            <a:endParaRPr lang="pl-PL" dirty="0"/>
          </a:p>
          <a:p>
            <a:pPr marL="0" indent="0">
              <a:buNone/>
            </a:pPr>
            <a:r>
              <a:rPr lang="pl-PL" u="sng" dirty="0">
                <a:hlinkClick r:id="rId17"/>
              </a:rPr>
              <a:t>https://kalisz.naszemiasto.pl/nowa-fontanna-w-kaliszu-ma-juz-swoja-nazwe-foto-wideo/ar/c3-4246437</a:t>
            </a:r>
            <a:endParaRPr lang="pl-PL" dirty="0"/>
          </a:p>
          <a:p>
            <a:pPr marL="0" indent="0">
              <a:buNone/>
            </a:pPr>
            <a:endParaRPr lang="pl-PL" dirty="0"/>
          </a:p>
          <a:p>
            <a:pPr marL="0" indent="0">
              <a:buNone/>
            </a:pPr>
            <a:endParaRPr lang="pt-BR" dirty="0"/>
          </a:p>
          <a:p>
            <a:pPr marL="0" indent="0">
              <a:buNone/>
            </a:pPr>
            <a:endParaRPr lang="pl-PL" dirty="0"/>
          </a:p>
        </p:txBody>
      </p:sp>
    </p:spTree>
    <p:extLst>
      <p:ext uri="{BB962C8B-B14F-4D97-AF65-F5344CB8AC3E}">
        <p14:creationId xmlns:p14="http://schemas.microsoft.com/office/powerpoint/2010/main" val="1186024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5191" y="192908"/>
            <a:ext cx="9461619" cy="6088182"/>
          </a:xfrm>
          <a:prstGeom prst="rect">
            <a:avLst/>
          </a:prstGeom>
          <a:ln>
            <a:noFill/>
          </a:ln>
          <a:effectLst>
            <a:softEdge rad="112500"/>
          </a:effectLst>
        </p:spPr>
      </p:pic>
      <p:sp>
        <p:nvSpPr>
          <p:cNvPr id="4" name="pole tekstowe 3"/>
          <p:cNvSpPr txBox="1"/>
          <p:nvPr/>
        </p:nvSpPr>
        <p:spPr>
          <a:xfrm>
            <a:off x="4092011" y="6358071"/>
            <a:ext cx="4007978" cy="369332"/>
          </a:xfrm>
          <a:prstGeom prst="rect">
            <a:avLst/>
          </a:prstGeom>
          <a:noFill/>
        </p:spPr>
        <p:txBody>
          <a:bodyPr wrap="square" rtlCol="0" anchor="ctr">
            <a:spAutoFit/>
          </a:bodyPr>
          <a:lstStyle/>
          <a:p>
            <a:pPr algn="ctr"/>
            <a:r>
              <a:rPr lang="pl-PL" dirty="0" smtClean="0"/>
              <a:t>Autor fotografii: Anna </a:t>
            </a:r>
            <a:r>
              <a:rPr lang="pl-PL" dirty="0" err="1" smtClean="0"/>
              <a:t>Kostuj</a:t>
            </a:r>
            <a:endParaRPr lang="pl-PL" dirty="0"/>
          </a:p>
        </p:txBody>
      </p:sp>
    </p:spTree>
    <p:extLst>
      <p:ext uri="{BB962C8B-B14F-4D97-AF65-F5344CB8AC3E}">
        <p14:creationId xmlns:p14="http://schemas.microsoft.com/office/powerpoint/2010/main" val="2706257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195" y="179461"/>
            <a:ext cx="5409488" cy="3042837"/>
          </a:xfrm>
          <a:prstGeom prst="rect">
            <a:avLst/>
          </a:prstGeom>
          <a:ln>
            <a:noFill/>
          </a:ln>
          <a:effectLst>
            <a:softEdge rad="112500"/>
          </a:effectLst>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144" y="3222298"/>
            <a:ext cx="5845323" cy="3287994"/>
          </a:xfrm>
          <a:prstGeom prst="rect">
            <a:avLst/>
          </a:prstGeom>
          <a:ln>
            <a:noFill/>
          </a:ln>
          <a:effectLst>
            <a:softEdge rad="112500"/>
          </a:effectLst>
        </p:spPr>
      </p:pic>
      <p:sp>
        <p:nvSpPr>
          <p:cNvPr id="4" name="pole tekstowe 3"/>
          <p:cNvSpPr txBox="1"/>
          <p:nvPr/>
        </p:nvSpPr>
        <p:spPr>
          <a:xfrm>
            <a:off x="6323888" y="786213"/>
            <a:ext cx="5221480" cy="2092881"/>
          </a:xfrm>
          <a:prstGeom prst="rect">
            <a:avLst/>
          </a:prstGeom>
          <a:noFill/>
        </p:spPr>
        <p:txBody>
          <a:bodyPr wrap="square" rtlCol="0">
            <a:spAutoFit/>
          </a:bodyPr>
          <a:lstStyle/>
          <a:p>
            <a:pPr algn="ctr"/>
            <a:r>
              <a:rPr lang="pl-PL" sz="2800" dirty="0" smtClean="0"/>
              <a:t>Spotkanie </a:t>
            </a:r>
            <a:r>
              <a:rPr lang="pl-PL" sz="2800" dirty="0"/>
              <a:t>z panem Hubertem </a:t>
            </a:r>
            <a:r>
              <a:rPr lang="pl-PL" sz="2800" dirty="0" err="1"/>
              <a:t>Mościpanem</a:t>
            </a:r>
            <a:r>
              <a:rPr lang="pl-PL" sz="2800" dirty="0"/>
              <a:t>, dziennikarzem Ziemi Kaliskiej, Głosu Wielkopolskiego oraz portalu kalisz.naszemiasto.pl</a:t>
            </a:r>
          </a:p>
          <a:p>
            <a:endParaRPr lang="pl-PL" dirty="0"/>
          </a:p>
        </p:txBody>
      </p:sp>
      <p:sp>
        <p:nvSpPr>
          <p:cNvPr id="5" name="pole tekstowe 4"/>
          <p:cNvSpPr txBox="1"/>
          <p:nvPr/>
        </p:nvSpPr>
        <p:spPr>
          <a:xfrm>
            <a:off x="7990318" y="6510292"/>
            <a:ext cx="2529555" cy="276999"/>
          </a:xfrm>
          <a:prstGeom prst="rect">
            <a:avLst/>
          </a:prstGeom>
          <a:noFill/>
        </p:spPr>
        <p:txBody>
          <a:bodyPr wrap="square" rtlCol="0">
            <a:spAutoFit/>
          </a:bodyPr>
          <a:lstStyle/>
          <a:p>
            <a:r>
              <a:rPr lang="pl-PL" sz="1200" dirty="0" smtClean="0"/>
              <a:t>Autor fotografii: Anna </a:t>
            </a:r>
            <a:r>
              <a:rPr lang="pl-PL" sz="1200" dirty="0" err="1" smtClean="0"/>
              <a:t>Kostuj</a:t>
            </a:r>
            <a:endParaRPr lang="pl-PL" sz="1200" dirty="0"/>
          </a:p>
        </p:txBody>
      </p:sp>
    </p:spTree>
    <p:extLst>
      <p:ext uri="{BB962C8B-B14F-4D97-AF65-F5344CB8AC3E}">
        <p14:creationId xmlns:p14="http://schemas.microsoft.com/office/powerpoint/2010/main" val="3590430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386" y="359104"/>
            <a:ext cx="5682953" cy="3196494"/>
          </a:xfrm>
          <a:prstGeom prst="rect">
            <a:avLst/>
          </a:prstGeom>
          <a:ln>
            <a:noFill/>
          </a:ln>
          <a:effectLst>
            <a:softEdge rad="112500"/>
          </a:effectLst>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8088" y="3076487"/>
            <a:ext cx="4652362" cy="3127498"/>
          </a:xfrm>
          <a:prstGeom prst="rect">
            <a:avLst/>
          </a:prstGeom>
          <a:ln>
            <a:noFill/>
          </a:ln>
          <a:effectLst>
            <a:softEdge rad="112500"/>
          </a:effectLst>
        </p:spPr>
      </p:pic>
      <p:sp>
        <p:nvSpPr>
          <p:cNvPr id="4" name="pole tekstowe 3"/>
          <p:cNvSpPr txBox="1"/>
          <p:nvPr/>
        </p:nvSpPr>
        <p:spPr>
          <a:xfrm>
            <a:off x="1196411" y="4383993"/>
            <a:ext cx="4084890" cy="646331"/>
          </a:xfrm>
          <a:prstGeom prst="rect">
            <a:avLst/>
          </a:prstGeom>
          <a:noFill/>
        </p:spPr>
        <p:txBody>
          <a:bodyPr wrap="square" rtlCol="0">
            <a:spAutoFit/>
          </a:bodyPr>
          <a:lstStyle/>
          <a:p>
            <a:pPr algn="ctr"/>
            <a:r>
              <a:rPr lang="pl-PL" dirty="0" smtClean="0"/>
              <a:t>Jak przeprowadzić dobry wywiad? Zajęcia warsztatowe.</a:t>
            </a:r>
            <a:endParaRPr lang="pl-PL" dirty="0"/>
          </a:p>
        </p:txBody>
      </p:sp>
      <p:sp>
        <p:nvSpPr>
          <p:cNvPr id="5" name="pole tekstowe 4"/>
          <p:cNvSpPr txBox="1"/>
          <p:nvPr/>
        </p:nvSpPr>
        <p:spPr>
          <a:xfrm>
            <a:off x="7751035" y="6581001"/>
            <a:ext cx="2760292" cy="276999"/>
          </a:xfrm>
          <a:prstGeom prst="rect">
            <a:avLst/>
          </a:prstGeom>
          <a:noFill/>
        </p:spPr>
        <p:txBody>
          <a:bodyPr wrap="square" rtlCol="0">
            <a:spAutoFit/>
          </a:bodyPr>
          <a:lstStyle/>
          <a:p>
            <a:pPr algn="ctr"/>
            <a:r>
              <a:rPr lang="pl-PL" sz="1200" dirty="0" smtClean="0"/>
              <a:t>Autor fotografii: Anna </a:t>
            </a:r>
            <a:r>
              <a:rPr lang="pl-PL" sz="1200" dirty="0" err="1" smtClean="0"/>
              <a:t>Kostuj</a:t>
            </a:r>
            <a:endParaRPr lang="pl-PL" sz="1200" dirty="0"/>
          </a:p>
        </p:txBody>
      </p:sp>
    </p:spTree>
    <p:extLst>
      <p:ext uri="{BB962C8B-B14F-4D97-AF65-F5344CB8AC3E}">
        <p14:creationId xmlns:p14="http://schemas.microsoft.com/office/powerpoint/2010/main" val="56138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343" y="1384417"/>
            <a:ext cx="5539722" cy="3657602"/>
          </a:xfrm>
          <a:prstGeom prst="rect">
            <a:avLst/>
          </a:prstGeom>
          <a:ln>
            <a:noFill/>
          </a:ln>
          <a:effectLst>
            <a:softEdge rad="112500"/>
          </a:effectLst>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113" y="632389"/>
            <a:ext cx="3392680" cy="5538321"/>
          </a:xfrm>
          <a:prstGeom prst="rect">
            <a:avLst/>
          </a:prstGeom>
          <a:ln>
            <a:noFill/>
          </a:ln>
          <a:effectLst>
            <a:softEdge rad="112500"/>
          </a:effectLst>
        </p:spPr>
      </p:pic>
      <p:sp>
        <p:nvSpPr>
          <p:cNvPr id="4" name="pole tekstowe 3"/>
          <p:cNvSpPr txBox="1"/>
          <p:nvPr/>
        </p:nvSpPr>
        <p:spPr>
          <a:xfrm>
            <a:off x="1471671" y="5247380"/>
            <a:ext cx="3931065" cy="1200329"/>
          </a:xfrm>
          <a:prstGeom prst="rect">
            <a:avLst/>
          </a:prstGeom>
          <a:noFill/>
        </p:spPr>
        <p:txBody>
          <a:bodyPr wrap="square" rtlCol="0">
            <a:spAutoFit/>
          </a:bodyPr>
          <a:lstStyle/>
          <a:p>
            <a:pPr algn="ctr"/>
            <a:r>
              <a:rPr lang="pl-PL" dirty="0"/>
              <a:t>Jak przeprowadzić dobry wywiad? Zajęcia warsztatowe</a:t>
            </a:r>
            <a:r>
              <a:rPr lang="pl-PL" dirty="0" smtClean="0"/>
              <a:t>.</a:t>
            </a:r>
          </a:p>
          <a:p>
            <a:pPr algn="ctr"/>
            <a:r>
              <a:rPr lang="pl-PL" dirty="0" smtClean="0"/>
              <a:t>Autorką zdjęć jest Anna </a:t>
            </a:r>
            <a:r>
              <a:rPr lang="pl-PL" dirty="0" err="1" smtClean="0"/>
              <a:t>Kostuj</a:t>
            </a:r>
            <a:r>
              <a:rPr lang="pl-PL" dirty="0" smtClean="0"/>
              <a:t>.</a:t>
            </a:r>
            <a:endParaRPr lang="pl-PL" dirty="0"/>
          </a:p>
          <a:p>
            <a:endParaRPr lang="pl-PL" dirty="0"/>
          </a:p>
        </p:txBody>
      </p:sp>
    </p:spTree>
    <p:extLst>
      <p:ext uri="{BB962C8B-B14F-4D97-AF65-F5344CB8AC3E}">
        <p14:creationId xmlns:p14="http://schemas.microsoft.com/office/powerpoint/2010/main" val="1662478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3072</Words>
  <Application>Microsoft Office PowerPoint</Application>
  <PresentationFormat>Panoramiczny</PresentationFormat>
  <Paragraphs>279</Paragraphs>
  <Slides>56</Slides>
  <Notes>0</Notes>
  <HiddenSlides>0</HiddenSlides>
  <MMClips>4</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56</vt:i4>
      </vt:variant>
    </vt:vector>
  </HeadingPairs>
  <TitlesOfParts>
    <vt:vector size="61" baseType="lpstr">
      <vt:lpstr>Arial</vt:lpstr>
      <vt:lpstr>Calibri</vt:lpstr>
      <vt:lpstr>Calibri Light</vt:lpstr>
      <vt:lpstr>Wingdings</vt:lpstr>
      <vt:lpstr>Motyw pakietu Office</vt:lpstr>
      <vt:lpstr>Lśniące gwiazdy na kaliskim niebie. Pisarze Kalisza w życiu społeczności</vt:lpstr>
      <vt:lpstr>Jakie były cele naszego projektu?</vt:lpstr>
      <vt:lpstr>Co zrobiliśmy, aby pozyskać informacje, które wykorzystaliśmy do realizacji projektu?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Praca zdalna…</vt:lpstr>
      <vt:lpstr>Praca zdalna…</vt:lpstr>
      <vt:lpstr>Praca zdalna…</vt:lpstr>
      <vt:lpstr>Praca zdalna…</vt:lpstr>
      <vt:lpstr>Efekty naszej pracy… </vt:lpstr>
      <vt:lpstr>Adam Asnyk (1838-1897) </vt:lpstr>
      <vt:lpstr>Kalisz w poezji Adama Asnyka</vt:lpstr>
      <vt:lpstr>Kalisz w poezji Adama Asnyka</vt:lpstr>
      <vt:lpstr>Maria Konopnicka (1842-1910) </vt:lpstr>
      <vt:lpstr>Kalisz w twórczości Marii Konopnickiej</vt:lpstr>
      <vt:lpstr>Kalisz w twórczości Marii Konopnickiej</vt:lpstr>
      <vt:lpstr>Kalisz w twórczości Marii Konopnickiej</vt:lpstr>
      <vt:lpstr>Montaż słowno-muzyczny z wykorzystaniem wierszy Marii Konopnickiej</vt:lpstr>
      <vt:lpstr>Prezentacja programu PowerPoint</vt:lpstr>
      <vt:lpstr>Prezentacja programu PowerPoint</vt:lpstr>
      <vt:lpstr>Prezentacja programu PowerPoint</vt:lpstr>
      <vt:lpstr>Prezentacja programu PowerPoint</vt:lpstr>
      <vt:lpstr>Maria Dąbrowska (1889-1965) </vt:lpstr>
      <vt:lpstr>Kalisz w twórczości Marii Dąbrowskiej</vt:lpstr>
      <vt:lpstr>Kalisz w twórczości Marii Dąbrowskiej</vt:lpstr>
      <vt:lpstr>Dworek w Russowie</vt:lpstr>
      <vt:lpstr>Miejsca w Kaliszu związane z Adamem Asnykiem, Marią Konopnicką i Marią Dąbrowską</vt:lpstr>
      <vt:lpstr>Miejsca w Kaliszu związane z Adamem Asnykiem, Marią Konopnicką i Marią Dąbrowską</vt:lpstr>
      <vt:lpstr>Pomnik Adama Asnyka w Kaliszu </vt:lpstr>
      <vt:lpstr>Pomnik Adama Asnyka w Kaliszu </vt:lpstr>
      <vt:lpstr>Pomnik Marii Konopnickiej w Kaliszu</vt:lpstr>
      <vt:lpstr>Pomnik Marii Konopnickiej w Kaliszu</vt:lpstr>
      <vt:lpstr>Fontanna „Noce i Dnie” </vt:lpstr>
      <vt:lpstr>Wydarzenia, które upamiętniają pisarzy związanych z Kaliszem</vt:lpstr>
      <vt:lpstr>Rok 2018 Rokiem Adama Asnyka</vt:lpstr>
      <vt:lpstr>Prezentacja programu PowerPoint</vt:lpstr>
      <vt:lpstr>Adam Asnyk wędrował po Kaliszu… i to w 2018 roku!</vt:lpstr>
      <vt:lpstr>Adam Asnyk wędrował po Kaliszu… i to w 2018 roku!</vt:lpstr>
      <vt:lpstr>Poezja Adama Asnyka na przystankach? Porozmawiajmy o tym!</vt:lpstr>
      <vt:lpstr>Upamiętnienie Marii Dąbrowskiej</vt:lpstr>
      <vt:lpstr>Czy warto wykorzystywać nowe technologie, aby promować twórczość kaliskich poetów?</vt:lpstr>
      <vt:lpstr>Adam Asnyk, Maria Konopnicka i Maria Dąbrowska w świadomości współczesnych Kaliszan</vt:lpstr>
      <vt:lpstr>Adam Asnyk, Maria Konopnicka i Maria Dąbrowska w świadomości współczesnych Kaliszan</vt:lpstr>
      <vt:lpstr>Adam Asnyk, Maria Konopnicka i Maria Dąbrowska w świadomości współczesnych Kaliszan</vt:lpstr>
      <vt:lpstr>Adam Asnyk, Maria Konopnicka i Maria Dąbrowska w świadomości współczesnych Kaliszan</vt:lpstr>
      <vt:lpstr>Kaliszanie powinni pamiętać o „swoich” pisarzach!</vt:lpstr>
      <vt:lpstr>Bibliografia: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Lśniące gwiazdy na kaliskim niebie. Pisarze Kalisza w życiu społeczności</dc:title>
  <dc:creator>Windows User</dc:creator>
  <cp:lastModifiedBy>Windows User</cp:lastModifiedBy>
  <cp:revision>89</cp:revision>
  <dcterms:created xsi:type="dcterms:W3CDTF">2020-04-10T16:59:47Z</dcterms:created>
  <dcterms:modified xsi:type="dcterms:W3CDTF">2020-06-09T12:51:17Z</dcterms:modified>
  <cp:contentStatus>Wersja ostateczna</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